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6"/>
  </p:notesMasterIdLst>
  <p:handoutMasterIdLst>
    <p:handoutMasterId r:id="rId27"/>
  </p:handoutMasterIdLst>
  <p:sldIdLst>
    <p:sldId id="338" r:id="rId2"/>
    <p:sldId id="438" r:id="rId3"/>
    <p:sldId id="475" r:id="rId4"/>
    <p:sldId id="437" r:id="rId5"/>
    <p:sldId id="444" r:id="rId6"/>
    <p:sldId id="345" r:id="rId7"/>
    <p:sldId id="340" r:id="rId8"/>
    <p:sldId id="446" r:id="rId9"/>
    <p:sldId id="447" r:id="rId10"/>
    <p:sldId id="448" r:id="rId11"/>
    <p:sldId id="449" r:id="rId12"/>
    <p:sldId id="442" r:id="rId13"/>
    <p:sldId id="439" r:id="rId14"/>
    <p:sldId id="450" r:id="rId15"/>
    <p:sldId id="440" r:id="rId16"/>
    <p:sldId id="460" r:id="rId17"/>
    <p:sldId id="468" r:id="rId18"/>
    <p:sldId id="473" r:id="rId19"/>
    <p:sldId id="474" r:id="rId20"/>
    <p:sldId id="471" r:id="rId21"/>
    <p:sldId id="435" r:id="rId22"/>
    <p:sldId id="343" r:id="rId23"/>
    <p:sldId id="445" r:id="rId24"/>
    <p:sldId id="42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3ADE65"/>
    <a:srgbClr val="FF9966"/>
    <a:srgbClr val="A8FAC3"/>
    <a:srgbClr val="FF3300"/>
    <a:srgbClr val="E4FBE3"/>
    <a:srgbClr val="E4FAF0"/>
    <a:srgbClr val="E3FBF0"/>
    <a:srgbClr val="CCFF66"/>
    <a:srgbClr val="1FB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6" autoAdjust="0"/>
    <p:restoredTop sz="90012" autoAdjust="0"/>
  </p:normalViewPr>
  <p:slideViewPr>
    <p:cSldViewPr snapToGrid="0">
      <p:cViewPr varScale="1">
        <p:scale>
          <a:sx n="109" d="100"/>
          <a:sy n="109" d="100"/>
        </p:scale>
        <p:origin x="678" y="126"/>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DA58-EF8A-47E8-9216-2A88EE1EB9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3E4475-4042-4DA5-AB5C-619250437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C9F61F-59B1-4427-B71F-931B8CC5DC9B}" type="datetimeFigureOut">
              <a:rPr lang="en-US" smtClean="0"/>
              <a:pPr/>
              <a:t>12/23/2023</a:t>
            </a:fld>
            <a:endParaRPr lang="en-US"/>
          </a:p>
        </p:txBody>
      </p:sp>
      <p:sp>
        <p:nvSpPr>
          <p:cNvPr id="4" name="Footer Placeholder 3">
            <a:extLst>
              <a:ext uri="{FF2B5EF4-FFF2-40B4-BE49-F238E27FC236}">
                <a16:creationId xmlns:a16="http://schemas.microsoft.com/office/drawing/2014/main" id="{A081972B-3BB6-4A11-84AD-80DC837BE1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DA07C1-131B-433F-AFC7-A353BD1D45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C50773-61EE-4313-A8FC-D41CA321EC1F}" type="slidenum">
              <a:rPr lang="en-US" smtClean="0"/>
              <a:pPr/>
              <a:t>‹#›</a:t>
            </a:fld>
            <a:endParaRPr lang="en-US"/>
          </a:p>
        </p:txBody>
      </p:sp>
    </p:spTree>
    <p:extLst>
      <p:ext uri="{BB962C8B-B14F-4D97-AF65-F5344CB8AC3E}">
        <p14:creationId xmlns:p14="http://schemas.microsoft.com/office/powerpoint/2010/main" val="2799515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C571F-F0BD-4B54-9A8B-E00055C42C5A}" type="datetimeFigureOut">
              <a:rPr lang="en-US" smtClean="0"/>
              <a:pPr/>
              <a:t>12/23/2023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403C7-BB2F-42E1-8611-7B4121E39DAB}" type="slidenum">
              <a:rPr lang="en-US" smtClean="0"/>
              <a:pPr/>
              <a:t>‹#›</a:t>
            </a:fld>
            <a:endParaRPr lang="en-US"/>
          </a:p>
        </p:txBody>
      </p:sp>
    </p:spTree>
    <p:extLst>
      <p:ext uri="{BB962C8B-B14F-4D97-AF65-F5344CB8AC3E}">
        <p14:creationId xmlns:p14="http://schemas.microsoft.com/office/powerpoint/2010/main" val="344625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D403C7-BB2F-42E1-8611-7B4121E39DAB}" type="slidenum">
              <a:rPr lang="en-US" smtClean="0"/>
              <a:pPr/>
              <a:t>1</a:t>
            </a:fld>
            <a:endParaRPr lang="en-US"/>
          </a:p>
        </p:txBody>
      </p:sp>
    </p:spTree>
    <p:extLst>
      <p:ext uri="{BB962C8B-B14F-4D97-AF65-F5344CB8AC3E}">
        <p14:creationId xmlns:p14="http://schemas.microsoft.com/office/powerpoint/2010/main" val="2120594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10</a:t>
            </a:fld>
            <a:endParaRPr lang="en-US"/>
          </a:p>
        </p:txBody>
      </p:sp>
    </p:spTree>
    <p:extLst>
      <p:ext uri="{BB962C8B-B14F-4D97-AF65-F5344CB8AC3E}">
        <p14:creationId xmlns:p14="http://schemas.microsoft.com/office/powerpoint/2010/main" val="2961762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11</a:t>
            </a:fld>
            <a:endParaRPr lang="en-US"/>
          </a:p>
        </p:txBody>
      </p:sp>
    </p:spTree>
    <p:extLst>
      <p:ext uri="{BB962C8B-B14F-4D97-AF65-F5344CB8AC3E}">
        <p14:creationId xmlns:p14="http://schemas.microsoft.com/office/powerpoint/2010/main" val="100070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12</a:t>
            </a:fld>
            <a:endParaRPr lang="en-US"/>
          </a:p>
        </p:txBody>
      </p:sp>
    </p:spTree>
    <p:extLst>
      <p:ext uri="{BB962C8B-B14F-4D97-AF65-F5344CB8AC3E}">
        <p14:creationId xmlns:p14="http://schemas.microsoft.com/office/powerpoint/2010/main" val="26752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13</a:t>
            </a:fld>
            <a:endParaRPr lang="en-US"/>
          </a:p>
        </p:txBody>
      </p:sp>
    </p:spTree>
    <p:extLst>
      <p:ext uri="{BB962C8B-B14F-4D97-AF65-F5344CB8AC3E}">
        <p14:creationId xmlns:p14="http://schemas.microsoft.com/office/powerpoint/2010/main" val="2720731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14</a:t>
            </a:fld>
            <a:endParaRPr lang="en-US"/>
          </a:p>
        </p:txBody>
      </p:sp>
    </p:spTree>
    <p:extLst>
      <p:ext uri="{BB962C8B-B14F-4D97-AF65-F5344CB8AC3E}">
        <p14:creationId xmlns:p14="http://schemas.microsoft.com/office/powerpoint/2010/main" val="500153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15</a:t>
            </a:fld>
            <a:endParaRPr lang="en-US"/>
          </a:p>
        </p:txBody>
      </p:sp>
    </p:spTree>
    <p:extLst>
      <p:ext uri="{BB962C8B-B14F-4D97-AF65-F5344CB8AC3E}">
        <p14:creationId xmlns:p14="http://schemas.microsoft.com/office/powerpoint/2010/main" val="3374368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Centers for Disease Control and Prevention</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0 (least vulnerable) to 1 (most vulnerable)</a:t>
            </a: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16</a:t>
            </a:fld>
            <a:endParaRPr lang="en-US"/>
          </a:p>
        </p:txBody>
      </p:sp>
    </p:spTree>
    <p:extLst>
      <p:ext uri="{BB962C8B-B14F-4D97-AF65-F5344CB8AC3E}">
        <p14:creationId xmlns:p14="http://schemas.microsoft.com/office/powerpoint/2010/main" val="619360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Yellow color: values more or less the same </a:t>
            </a: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17</a:t>
            </a:fld>
            <a:endParaRPr lang="en-US"/>
          </a:p>
        </p:txBody>
      </p:sp>
    </p:spTree>
    <p:extLst>
      <p:ext uri="{BB962C8B-B14F-4D97-AF65-F5344CB8AC3E}">
        <p14:creationId xmlns:p14="http://schemas.microsoft.com/office/powerpoint/2010/main" val="1382764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Yellow color: values more or less the same </a:t>
            </a: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18</a:t>
            </a:fld>
            <a:endParaRPr lang="en-US"/>
          </a:p>
        </p:txBody>
      </p:sp>
    </p:spTree>
    <p:extLst>
      <p:ext uri="{BB962C8B-B14F-4D97-AF65-F5344CB8AC3E}">
        <p14:creationId xmlns:p14="http://schemas.microsoft.com/office/powerpoint/2010/main" val="2552391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Yellow color: values more or less the same </a:t>
            </a: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19</a:t>
            </a:fld>
            <a:endParaRPr lang="en-US"/>
          </a:p>
        </p:txBody>
      </p:sp>
    </p:spTree>
    <p:extLst>
      <p:ext uri="{BB962C8B-B14F-4D97-AF65-F5344CB8AC3E}">
        <p14:creationId xmlns:p14="http://schemas.microsoft.com/office/powerpoint/2010/main" val="4259019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2</a:t>
            </a:fld>
            <a:endParaRPr lang="en-US"/>
          </a:p>
        </p:txBody>
      </p:sp>
    </p:spTree>
    <p:extLst>
      <p:ext uri="{BB962C8B-B14F-4D97-AF65-F5344CB8AC3E}">
        <p14:creationId xmlns:p14="http://schemas.microsoft.com/office/powerpoint/2010/main" val="2108800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Yellow color: values more or less the same </a:t>
            </a: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20</a:t>
            </a:fld>
            <a:endParaRPr lang="en-US"/>
          </a:p>
        </p:txBody>
      </p:sp>
    </p:spTree>
    <p:extLst>
      <p:ext uri="{BB962C8B-B14F-4D97-AF65-F5344CB8AC3E}">
        <p14:creationId xmlns:p14="http://schemas.microsoft.com/office/powerpoint/2010/main" val="2111628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10D403C7-BB2F-42E1-8611-7B4121E39DAB}" type="slidenum">
              <a:rPr lang="en-US" smtClean="0"/>
              <a:pPr/>
              <a:t>21</a:t>
            </a:fld>
            <a:endParaRPr lang="en-US"/>
          </a:p>
        </p:txBody>
      </p:sp>
    </p:spTree>
    <p:extLst>
      <p:ext uri="{BB962C8B-B14F-4D97-AF65-F5344CB8AC3E}">
        <p14:creationId xmlns:p14="http://schemas.microsoft.com/office/powerpoint/2010/main" val="3043661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22</a:t>
            </a:fld>
            <a:endParaRPr lang="en-US"/>
          </a:p>
        </p:txBody>
      </p:sp>
    </p:spTree>
    <p:extLst>
      <p:ext uri="{BB962C8B-B14F-4D97-AF65-F5344CB8AC3E}">
        <p14:creationId xmlns:p14="http://schemas.microsoft.com/office/powerpoint/2010/main" val="3374573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23</a:t>
            </a:fld>
            <a:endParaRPr lang="en-US"/>
          </a:p>
        </p:txBody>
      </p:sp>
    </p:spTree>
    <p:extLst>
      <p:ext uri="{BB962C8B-B14F-4D97-AF65-F5344CB8AC3E}">
        <p14:creationId xmlns:p14="http://schemas.microsoft.com/office/powerpoint/2010/main" val="2516992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24</a:t>
            </a:fld>
            <a:endParaRPr lang="en-US"/>
          </a:p>
        </p:txBody>
      </p:sp>
    </p:spTree>
    <p:extLst>
      <p:ext uri="{BB962C8B-B14F-4D97-AF65-F5344CB8AC3E}">
        <p14:creationId xmlns:p14="http://schemas.microsoft.com/office/powerpoint/2010/main" val="279978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3</a:t>
            </a:fld>
            <a:endParaRPr lang="en-US"/>
          </a:p>
        </p:txBody>
      </p:sp>
    </p:spTree>
    <p:extLst>
      <p:ext uri="{BB962C8B-B14F-4D97-AF65-F5344CB8AC3E}">
        <p14:creationId xmlns:p14="http://schemas.microsoft.com/office/powerpoint/2010/main" val="240655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4</a:t>
            </a:fld>
            <a:endParaRPr lang="en-US"/>
          </a:p>
        </p:txBody>
      </p:sp>
    </p:spTree>
    <p:extLst>
      <p:ext uri="{BB962C8B-B14F-4D97-AF65-F5344CB8AC3E}">
        <p14:creationId xmlns:p14="http://schemas.microsoft.com/office/powerpoint/2010/main" val="139522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5</a:t>
            </a:fld>
            <a:endParaRPr lang="en-US"/>
          </a:p>
        </p:txBody>
      </p:sp>
    </p:spTree>
    <p:extLst>
      <p:ext uri="{BB962C8B-B14F-4D97-AF65-F5344CB8AC3E}">
        <p14:creationId xmlns:p14="http://schemas.microsoft.com/office/powerpoint/2010/main" val="3321095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6</a:t>
            </a:fld>
            <a:endParaRPr lang="en-US"/>
          </a:p>
        </p:txBody>
      </p:sp>
    </p:spTree>
    <p:extLst>
      <p:ext uri="{BB962C8B-B14F-4D97-AF65-F5344CB8AC3E}">
        <p14:creationId xmlns:p14="http://schemas.microsoft.com/office/powerpoint/2010/main" val="139889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7</a:t>
            </a:fld>
            <a:endParaRPr lang="en-US"/>
          </a:p>
        </p:txBody>
      </p:sp>
    </p:spTree>
    <p:extLst>
      <p:ext uri="{BB962C8B-B14F-4D97-AF65-F5344CB8AC3E}">
        <p14:creationId xmlns:p14="http://schemas.microsoft.com/office/powerpoint/2010/main" val="1320740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8</a:t>
            </a:fld>
            <a:endParaRPr lang="en-US"/>
          </a:p>
        </p:txBody>
      </p:sp>
    </p:spTree>
    <p:extLst>
      <p:ext uri="{BB962C8B-B14F-4D97-AF65-F5344CB8AC3E}">
        <p14:creationId xmlns:p14="http://schemas.microsoft.com/office/powerpoint/2010/main" val="1074042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0D403C7-BB2F-42E1-8611-7B4121E39DAB}" type="slidenum">
              <a:rPr lang="en-US" smtClean="0"/>
              <a:pPr/>
              <a:t>9</a:t>
            </a:fld>
            <a:endParaRPr lang="en-US"/>
          </a:p>
        </p:txBody>
      </p:sp>
    </p:spTree>
    <p:extLst>
      <p:ext uri="{BB962C8B-B14F-4D97-AF65-F5344CB8AC3E}">
        <p14:creationId xmlns:p14="http://schemas.microsoft.com/office/powerpoint/2010/main" val="81916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1ABC3D0-4D81-4A4B-AC4B-A30ED1096255}" type="datetime1">
              <a:rPr lang="en-US" smtClean="0"/>
              <a:t>12/23/2023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1709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BB4B7D-5538-46E4-9675-EB5F5E684938}" type="datetime1">
              <a:rPr lang="en-US" smtClean="0"/>
              <a:t>12/23/2023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5983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F8D84D-AB27-44E8-802E-06C1A60AB040}" type="datetime1">
              <a:rPr lang="en-US" smtClean="0"/>
              <a:t>12/23/2023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7238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B5DB7-89FA-446A-9942-ED7B2D2C4594}" type="datetime1">
              <a:rPr lang="en-US" smtClean="0"/>
              <a:t>12/23/2023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73333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613256-3117-4683-B8DE-20CF4F3438A4}" type="datetime1">
              <a:rPr lang="en-US" smtClean="0"/>
              <a:t>12/23/2023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5867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0EA60C-CA89-435C-B5A9-7AE5927268B5}" type="datetime1">
              <a:rPr lang="en-US" smtClean="0"/>
              <a:t>12/23/2023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0196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261BE9-C3F2-49F0-BAF4-54C61660B801}" type="datetime1">
              <a:rPr lang="en-US" smtClean="0"/>
              <a:t>12/23/2023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46895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208CF2-979B-431C-A290-26121705A508}" type="datetime1">
              <a:rPr lang="en-US" smtClean="0"/>
              <a:t>12/23/2023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5624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88C65-F0BB-462F-985F-58C7E02FAC70}" type="datetime1">
              <a:rPr lang="en-US" smtClean="0"/>
              <a:t>12/23/2023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62630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DE79FE64-AEA5-4D90-99D1-0299F19AF645}" type="datetime1">
              <a:rPr lang="en-US" smtClean="0"/>
              <a:t>12/23/2023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1303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E1B40221-7831-44C0-9E30-0D23029E9F9C}" type="datetime1">
              <a:rPr lang="en-US" smtClean="0"/>
              <a:t>12/23/2023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5552773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87D743F-955A-4208-B073-EE4894CFCAFF}" type="datetime1">
              <a:rPr lang="en-US" smtClean="0"/>
              <a:t>12/23/2023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11534776" y="13063"/>
            <a:ext cx="513805" cy="499533"/>
          </a:xfrm>
          <a:prstGeom prst="rect">
            <a:avLst/>
          </a:prstGeom>
        </p:spPr>
        <p:txBody>
          <a:bodyPr vert="horz" lIns="91440" tIns="45720" rIns="91440" bIns="45720" rtlCol="0" anchor="b"/>
          <a:lstStyle>
            <a:lvl1pPr algn="r">
              <a:defRPr sz="3200" b="0">
                <a:ln>
                  <a:noFill/>
                </a:ln>
                <a:solidFill>
                  <a:schemeClr val="tx1">
                    <a:alpha val="25000"/>
                  </a:schemeClr>
                </a:solidFill>
                <a:latin typeface="+mj-lt"/>
              </a:defRPr>
            </a:lvl1pPr>
          </a:lstStyle>
          <a:p>
            <a:r>
              <a:rPr lang="en-US" dirty="0"/>
              <a:t>1</a:t>
            </a:r>
          </a:p>
        </p:txBody>
      </p:sp>
    </p:spTree>
    <p:extLst>
      <p:ext uri="{BB962C8B-B14F-4D97-AF65-F5344CB8AC3E}">
        <p14:creationId xmlns:p14="http://schemas.microsoft.com/office/powerpoint/2010/main" val="1232120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pro.arcgis.com/en/pro-app/latest/tool-reference/space-time-pattern-mining/emerginghotspots.htm"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hyperlink" Target="https://www.esri.com/training/catalog/search/" TargetMode="External"/><Relationship Id="rId4" Type="http://schemas.openxmlformats.org/officeDocument/2006/relationships/hyperlink" Target="https://www.esri.com/training/catalog/5e14dd09e552ed469f09c1c6/identifying-clusters-using-arcgi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hyperlink" Target="https://www.epa.gov/smartgrowth/smart-location-mapping#Uses" TargetMode="External"/><Relationship Id="rId3" Type="http://schemas.openxmlformats.org/officeDocument/2006/relationships/image" Target="../media/image2.png"/><Relationship Id="rId7" Type="http://schemas.openxmlformats.org/officeDocument/2006/relationships/hyperlink" Target="https://gisdata.mn.gov/dataset/trans-aadt-traffic-count-locs"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gisdata.mn.gov/dataset/trans-roads-centerlines" TargetMode="External"/><Relationship Id="rId5" Type="http://schemas.openxmlformats.org/officeDocument/2006/relationships/hyperlink" Target="https://opendata.minneapolismn.gov/datasets/cityoflakes::future-land-use-and-built-form-2040/explore?location=44.974056%2C-93.282006%2C14.60" TargetMode="External"/><Relationship Id="rId10" Type="http://schemas.openxmlformats.org/officeDocument/2006/relationships/hyperlink" Target="https://map.purpleair.com/1/lb/mAQI/a60/p604800/cC0?select=96579#14.85/49.84755/-97.12667" TargetMode="External"/><Relationship Id="rId4" Type="http://schemas.openxmlformats.org/officeDocument/2006/relationships/hyperlink" Target="https://opendata.minneapolismn.gov/datasets/minneapolis-neighborhoods/explore?location=44.944181%2C-93.240519%2C10.55"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ro.arcgis.com/en/pro-app/latest/tool-reference/space-time-pattern-mining/emerginghotspots.htm"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hyperlink" Target="https://www.esri.com/training/catalog/search/" TargetMode="External"/><Relationship Id="rId4" Type="http://schemas.openxmlformats.org/officeDocument/2006/relationships/hyperlink" Target="https://www.esri.com/training/catalog/5e14dd09e552ed469f09c1c6/identifying-clusters-using-arcgis/"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sciencedirect.com/science/article/pii/S0959652618326003#bib3" TargetMode="External"/><Relationship Id="rId3" Type="http://schemas.openxmlformats.org/officeDocument/2006/relationships/hyperlink" Target="https://www.who.int/news-room/fact-sheets/detail/ambient-(outdoor)-air-quality-and-health" TargetMode="External"/><Relationship Id="rId7" Type="http://schemas.openxmlformats.org/officeDocument/2006/relationships/hyperlink" Target="https://www.sciencedirect.com/science/article/pii/S0048969717300608"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www.mdpi.com/1660-4601/16/20/3891" TargetMode="External"/><Relationship Id="rId5" Type="http://schemas.openxmlformats.org/officeDocument/2006/relationships/hyperlink" Target="https://www.mdpi.com/2071-1050/12/9/3550" TargetMode="External"/><Relationship Id="rId4" Type="http://schemas.openxmlformats.org/officeDocument/2006/relationships/hyperlink" Target="https://www.sciencedirect.com/science/article/pii/S1001074211608073"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opendata.minneapolismn.gov/datasets/minneapolis-neighborhoods/explore?location=44.944181%2C-93.240519%2C10.5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60581C-0B7C-A860-4155-6AAE945E3638}"/>
              </a:ext>
            </a:extLst>
          </p:cNvPr>
          <p:cNvSpPr txBox="1"/>
          <p:nvPr/>
        </p:nvSpPr>
        <p:spPr>
          <a:xfrm>
            <a:off x="255182" y="1376623"/>
            <a:ext cx="5604237" cy="1754326"/>
          </a:xfrm>
          <a:prstGeom prst="rect">
            <a:avLst/>
          </a:prstGeom>
          <a:noFill/>
        </p:spPr>
        <p:txBody>
          <a:bodyPr wrap="square">
            <a:spAutoFit/>
          </a:bodyPr>
          <a:lstStyle/>
          <a:p>
            <a:pPr algn="ctr">
              <a:spcAft>
                <a:spcPts val="1200"/>
              </a:spcAft>
            </a:pPr>
            <a:r>
              <a:rPr lang="en-US" sz="3600" b="1" dirty="0">
                <a:effectLst/>
                <a:latin typeface="Calibri" panose="020F0502020204030204" pitchFamily="34" charset="0"/>
                <a:ea typeface="Calibri" panose="020F0502020204030204" pitchFamily="34" charset="0"/>
                <a:cs typeface="Times New Roman" panose="02020603050405020304" pitchFamily="18" charset="0"/>
              </a:rPr>
              <a:t>Spatial-temporal Analyzing of Air Quality in Twin Cities Metropolitan Area</a:t>
            </a:r>
            <a:endParaRPr lang="en-US" sz="3600" dirty="0">
              <a:latin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D028C6BF-6DB1-AE77-D155-2B5EA0F2867E}"/>
              </a:ext>
            </a:extLst>
          </p:cNvPr>
          <p:cNvSpPr txBox="1"/>
          <p:nvPr/>
        </p:nvSpPr>
        <p:spPr>
          <a:xfrm>
            <a:off x="1013870" y="3504081"/>
            <a:ext cx="4086860" cy="461665"/>
          </a:xfrm>
          <a:prstGeom prst="rect">
            <a:avLst/>
          </a:prstGeom>
          <a:noFill/>
        </p:spPr>
        <p:txBody>
          <a:bodyPr wrap="square">
            <a:spAutoFit/>
          </a:bodyPr>
          <a:lstStyle/>
          <a:p>
            <a:pPr algn="ctr"/>
            <a:r>
              <a:rPr lang="en-US" sz="2400" b="1" dirty="0">
                <a:latin typeface="Calibri" panose="020F0502020204030204" pitchFamily="34" charset="0"/>
                <a:cs typeface="Times New Roman" panose="02020603050405020304" pitchFamily="18" charset="0"/>
              </a:rPr>
              <a:t>ZAIN UL ABDIN SIYAL</a:t>
            </a:r>
            <a:endParaRPr lang="en-PK" sz="2400" b="1" dirty="0"/>
          </a:p>
        </p:txBody>
      </p:sp>
      <p:sp>
        <p:nvSpPr>
          <p:cNvPr id="3" name="TextBox 2">
            <a:extLst>
              <a:ext uri="{FF2B5EF4-FFF2-40B4-BE49-F238E27FC236}">
                <a16:creationId xmlns:a16="http://schemas.microsoft.com/office/drawing/2014/main" id="{2041C6A0-D241-B599-A966-4C9EAD98AF14}"/>
              </a:ext>
            </a:extLst>
          </p:cNvPr>
          <p:cNvSpPr txBox="1"/>
          <p:nvPr/>
        </p:nvSpPr>
        <p:spPr>
          <a:xfrm>
            <a:off x="1013870" y="3965746"/>
            <a:ext cx="4086860" cy="375552"/>
          </a:xfrm>
          <a:prstGeom prst="rect">
            <a:avLst/>
          </a:prstGeom>
          <a:noFill/>
        </p:spPr>
        <p:txBody>
          <a:bodyPr wrap="square">
            <a:spAutoFit/>
          </a:bodyPr>
          <a:lstStyle/>
          <a:p>
            <a:pPr algn="ctr">
              <a:lnSpc>
                <a:spcPct val="107000"/>
              </a:lnSpc>
              <a:spcAft>
                <a:spcPts val="800"/>
              </a:spcAft>
            </a:pPr>
            <a:r>
              <a:rPr lang="en-US" sz="1800" b="1" i="0" u="none" strike="noStrike" baseline="0" dirty="0">
                <a:latin typeface="TrebuchetMS-Bold"/>
              </a:rPr>
              <a:t>GIS 8990: Research Problems in GIS</a:t>
            </a:r>
            <a:endParaRPr lang="en-PK"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Air quality alert expanded as pollution reaches record levels">
            <a:extLst>
              <a:ext uri="{FF2B5EF4-FFF2-40B4-BE49-F238E27FC236}">
                <a16:creationId xmlns:a16="http://schemas.microsoft.com/office/drawing/2014/main" id="{459C68D8-51EF-98CE-38BE-B2AFC005D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419" y="1148075"/>
            <a:ext cx="5945866" cy="396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52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10</a:t>
            </a:fld>
            <a:endParaRPr lang="en-US" dirty="0"/>
          </a:p>
        </p:txBody>
      </p:sp>
      <p:sp>
        <p:nvSpPr>
          <p:cNvPr id="8" name="TextBox 7">
            <a:extLst>
              <a:ext uri="{FF2B5EF4-FFF2-40B4-BE49-F238E27FC236}">
                <a16:creationId xmlns:a16="http://schemas.microsoft.com/office/drawing/2014/main" id="{2C4D3F9C-979E-18ED-67C9-9424C4CBFFFB}"/>
              </a:ext>
            </a:extLst>
          </p:cNvPr>
          <p:cNvSpPr txBox="1"/>
          <p:nvPr/>
        </p:nvSpPr>
        <p:spPr>
          <a:xfrm>
            <a:off x="373601" y="131626"/>
            <a:ext cx="1912399" cy="584775"/>
          </a:xfrm>
          <a:prstGeom prst="rect">
            <a:avLst/>
          </a:prstGeom>
          <a:noFill/>
        </p:spPr>
        <p:txBody>
          <a:bodyPr wrap="square">
            <a:spAutoFit/>
          </a:bodyPr>
          <a:lstStyle/>
          <a:p>
            <a:pPr algn="just"/>
            <a:r>
              <a:rPr lang="en-US" sz="3200" dirty="0">
                <a:solidFill>
                  <a:srgbClr val="0070C0"/>
                </a:solidFill>
                <a:latin typeface="Calibri" panose="020F0502020204030204" pitchFamily="34" charset="0"/>
                <a:cs typeface="Times New Roman" panose="02020603050405020304" pitchFamily="18" charset="0"/>
              </a:rPr>
              <a:t>145616</a:t>
            </a:r>
          </a:p>
        </p:txBody>
      </p:sp>
      <p:pic>
        <p:nvPicPr>
          <p:cNvPr id="13" name="Picture 12">
            <a:extLst>
              <a:ext uri="{FF2B5EF4-FFF2-40B4-BE49-F238E27FC236}">
                <a16:creationId xmlns:a16="http://schemas.microsoft.com/office/drawing/2014/main" id="{A9ADDE3A-C720-A0F0-1A0B-AEF2B97ED575}"/>
              </a:ext>
            </a:extLst>
          </p:cNvPr>
          <p:cNvPicPr>
            <a:picLocks noChangeAspect="1"/>
          </p:cNvPicPr>
          <p:nvPr/>
        </p:nvPicPr>
        <p:blipFill>
          <a:blip r:embed="rId3"/>
          <a:srcRect/>
          <a:stretch/>
        </p:blipFill>
        <p:spPr>
          <a:xfrm>
            <a:off x="1032867" y="3429000"/>
            <a:ext cx="4778020" cy="3069237"/>
          </a:xfrm>
          <a:prstGeom prst="rect">
            <a:avLst/>
          </a:prstGeom>
        </p:spPr>
      </p:pic>
      <p:pic>
        <p:nvPicPr>
          <p:cNvPr id="2" name="Picture 1">
            <a:extLst>
              <a:ext uri="{FF2B5EF4-FFF2-40B4-BE49-F238E27FC236}">
                <a16:creationId xmlns:a16="http://schemas.microsoft.com/office/drawing/2014/main" id="{64C39DE7-D924-17FE-CB30-678330C385C3}"/>
              </a:ext>
            </a:extLst>
          </p:cNvPr>
          <p:cNvPicPr>
            <a:picLocks noChangeAspect="1"/>
          </p:cNvPicPr>
          <p:nvPr/>
        </p:nvPicPr>
        <p:blipFill>
          <a:blip r:embed="rId4"/>
          <a:srcRect/>
          <a:stretch/>
        </p:blipFill>
        <p:spPr>
          <a:xfrm>
            <a:off x="6441519" y="3429426"/>
            <a:ext cx="5414233" cy="2998389"/>
          </a:xfrm>
          <a:prstGeom prst="rect">
            <a:avLst/>
          </a:prstGeom>
        </p:spPr>
      </p:pic>
      <p:pic>
        <p:nvPicPr>
          <p:cNvPr id="10" name="Picture 9">
            <a:extLst>
              <a:ext uri="{FF2B5EF4-FFF2-40B4-BE49-F238E27FC236}">
                <a16:creationId xmlns:a16="http://schemas.microsoft.com/office/drawing/2014/main" id="{4215AFD4-F7A8-F3B0-590C-5C78AEDCB616}"/>
              </a:ext>
            </a:extLst>
          </p:cNvPr>
          <p:cNvPicPr>
            <a:picLocks noChangeAspect="1"/>
          </p:cNvPicPr>
          <p:nvPr/>
        </p:nvPicPr>
        <p:blipFill>
          <a:blip r:embed="rId5"/>
          <a:stretch>
            <a:fillRect/>
          </a:stretch>
        </p:blipFill>
        <p:spPr>
          <a:xfrm>
            <a:off x="6509317" y="180644"/>
            <a:ext cx="5025459" cy="2897191"/>
          </a:xfrm>
          <a:prstGeom prst="rect">
            <a:avLst/>
          </a:prstGeom>
        </p:spPr>
      </p:pic>
      <p:pic>
        <p:nvPicPr>
          <p:cNvPr id="12" name="Picture 11">
            <a:extLst>
              <a:ext uri="{FF2B5EF4-FFF2-40B4-BE49-F238E27FC236}">
                <a16:creationId xmlns:a16="http://schemas.microsoft.com/office/drawing/2014/main" id="{4CB83A87-207B-C04C-92AB-1C8561D51272}"/>
              </a:ext>
            </a:extLst>
          </p:cNvPr>
          <p:cNvPicPr>
            <a:picLocks noChangeAspect="1"/>
          </p:cNvPicPr>
          <p:nvPr/>
        </p:nvPicPr>
        <p:blipFill>
          <a:blip r:embed="rId6"/>
          <a:stretch>
            <a:fillRect/>
          </a:stretch>
        </p:blipFill>
        <p:spPr>
          <a:xfrm>
            <a:off x="373602" y="716401"/>
            <a:ext cx="3301584" cy="2649679"/>
          </a:xfrm>
          <a:prstGeom prst="rect">
            <a:avLst/>
          </a:prstGeom>
        </p:spPr>
      </p:pic>
    </p:spTree>
    <p:extLst>
      <p:ext uri="{BB962C8B-B14F-4D97-AF65-F5344CB8AC3E}">
        <p14:creationId xmlns:p14="http://schemas.microsoft.com/office/powerpoint/2010/main" val="15534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11</a:t>
            </a:fld>
            <a:endParaRPr lang="en-US" dirty="0"/>
          </a:p>
        </p:txBody>
      </p:sp>
      <p:pic>
        <p:nvPicPr>
          <p:cNvPr id="9" name="Picture 8">
            <a:extLst>
              <a:ext uri="{FF2B5EF4-FFF2-40B4-BE49-F238E27FC236}">
                <a16:creationId xmlns:a16="http://schemas.microsoft.com/office/drawing/2014/main" id="{01B233BF-8369-CB24-1C2D-46EB71A863F7}"/>
              </a:ext>
            </a:extLst>
          </p:cNvPr>
          <p:cNvPicPr>
            <a:picLocks noChangeAspect="1"/>
          </p:cNvPicPr>
          <p:nvPr/>
        </p:nvPicPr>
        <p:blipFill rotWithShape="1">
          <a:blip r:embed="rId3"/>
          <a:srcRect l="17220" t="9682"/>
          <a:stretch/>
        </p:blipFill>
        <p:spPr>
          <a:xfrm>
            <a:off x="457200" y="716402"/>
            <a:ext cx="2831123" cy="2548750"/>
          </a:xfrm>
          <a:prstGeom prst="rect">
            <a:avLst/>
          </a:prstGeom>
        </p:spPr>
      </p:pic>
      <p:pic>
        <p:nvPicPr>
          <p:cNvPr id="11" name="Picture 10">
            <a:extLst>
              <a:ext uri="{FF2B5EF4-FFF2-40B4-BE49-F238E27FC236}">
                <a16:creationId xmlns:a16="http://schemas.microsoft.com/office/drawing/2014/main" id="{FEC3BBCB-8B11-D6D8-C3A3-CDA70CC81B3F}"/>
              </a:ext>
            </a:extLst>
          </p:cNvPr>
          <p:cNvPicPr>
            <a:picLocks noChangeAspect="1"/>
          </p:cNvPicPr>
          <p:nvPr/>
        </p:nvPicPr>
        <p:blipFill rotWithShape="1">
          <a:blip r:embed="rId4"/>
          <a:srcRect l="45735"/>
          <a:stretch/>
        </p:blipFill>
        <p:spPr>
          <a:xfrm>
            <a:off x="1133123" y="3343120"/>
            <a:ext cx="4310399" cy="3383254"/>
          </a:xfrm>
          <a:prstGeom prst="rect">
            <a:avLst/>
          </a:prstGeom>
        </p:spPr>
      </p:pic>
      <p:pic>
        <p:nvPicPr>
          <p:cNvPr id="15" name="Picture 14">
            <a:extLst>
              <a:ext uri="{FF2B5EF4-FFF2-40B4-BE49-F238E27FC236}">
                <a16:creationId xmlns:a16="http://schemas.microsoft.com/office/drawing/2014/main" id="{42705795-A3ED-1538-E653-EC912A21D9DB}"/>
              </a:ext>
            </a:extLst>
          </p:cNvPr>
          <p:cNvPicPr>
            <a:picLocks noChangeAspect="1"/>
          </p:cNvPicPr>
          <p:nvPr/>
        </p:nvPicPr>
        <p:blipFill>
          <a:blip r:embed="rId5"/>
          <a:stretch>
            <a:fillRect/>
          </a:stretch>
        </p:blipFill>
        <p:spPr>
          <a:xfrm>
            <a:off x="6096000" y="262829"/>
            <a:ext cx="5438776" cy="3114233"/>
          </a:xfrm>
          <a:prstGeom prst="rect">
            <a:avLst/>
          </a:prstGeom>
        </p:spPr>
      </p:pic>
      <p:pic>
        <p:nvPicPr>
          <p:cNvPr id="17" name="Picture 16">
            <a:extLst>
              <a:ext uri="{FF2B5EF4-FFF2-40B4-BE49-F238E27FC236}">
                <a16:creationId xmlns:a16="http://schemas.microsoft.com/office/drawing/2014/main" id="{AE0E8653-B8D9-FBC6-0E36-4199468BD6AA}"/>
              </a:ext>
            </a:extLst>
          </p:cNvPr>
          <p:cNvPicPr>
            <a:picLocks noChangeAspect="1"/>
          </p:cNvPicPr>
          <p:nvPr/>
        </p:nvPicPr>
        <p:blipFill>
          <a:blip r:embed="rId6"/>
          <a:stretch>
            <a:fillRect/>
          </a:stretch>
        </p:blipFill>
        <p:spPr>
          <a:xfrm>
            <a:off x="6180992" y="3626828"/>
            <a:ext cx="5610686" cy="3055033"/>
          </a:xfrm>
          <a:prstGeom prst="rect">
            <a:avLst/>
          </a:prstGeom>
        </p:spPr>
      </p:pic>
      <p:sp>
        <p:nvSpPr>
          <p:cNvPr id="18" name="TextBox 17">
            <a:extLst>
              <a:ext uri="{FF2B5EF4-FFF2-40B4-BE49-F238E27FC236}">
                <a16:creationId xmlns:a16="http://schemas.microsoft.com/office/drawing/2014/main" id="{464F741D-1238-411B-0655-36D8C9EF6D2D}"/>
              </a:ext>
            </a:extLst>
          </p:cNvPr>
          <p:cNvSpPr txBox="1"/>
          <p:nvPr/>
        </p:nvSpPr>
        <p:spPr>
          <a:xfrm>
            <a:off x="373601" y="131626"/>
            <a:ext cx="5299605" cy="461665"/>
          </a:xfrm>
          <a:prstGeom prst="rect">
            <a:avLst/>
          </a:prstGeom>
          <a:noFill/>
        </p:spPr>
        <p:txBody>
          <a:bodyPr wrap="square">
            <a:spAutoFit/>
          </a:bodyPr>
          <a:lstStyle/>
          <a:p>
            <a:pPr algn="just"/>
            <a:r>
              <a:rPr lang="en-US" sz="2400" dirty="0">
                <a:solidFill>
                  <a:srgbClr val="0070C0"/>
                </a:solidFill>
                <a:latin typeface="Calibri" panose="020F0502020204030204" pitchFamily="34" charset="0"/>
                <a:cs typeface="Times New Roman" panose="02020603050405020304" pitchFamily="18" charset="0"/>
              </a:rPr>
              <a:t>3 Sensors in Close Proximity</a:t>
            </a:r>
          </a:p>
        </p:txBody>
      </p:sp>
      <p:pic>
        <p:nvPicPr>
          <p:cNvPr id="20" name="Picture 19">
            <a:extLst>
              <a:ext uri="{FF2B5EF4-FFF2-40B4-BE49-F238E27FC236}">
                <a16:creationId xmlns:a16="http://schemas.microsoft.com/office/drawing/2014/main" id="{0CB90335-DC45-452B-D18C-0FF2E7ACEDE8}"/>
              </a:ext>
            </a:extLst>
          </p:cNvPr>
          <p:cNvPicPr>
            <a:picLocks noChangeAspect="1"/>
          </p:cNvPicPr>
          <p:nvPr/>
        </p:nvPicPr>
        <p:blipFill>
          <a:blip r:embed="rId7"/>
          <a:stretch>
            <a:fillRect/>
          </a:stretch>
        </p:blipFill>
        <p:spPr>
          <a:xfrm>
            <a:off x="3385038" y="949822"/>
            <a:ext cx="4223358" cy="3385619"/>
          </a:xfrm>
          <a:prstGeom prst="rect">
            <a:avLst/>
          </a:prstGeom>
        </p:spPr>
      </p:pic>
      <p:sp>
        <p:nvSpPr>
          <p:cNvPr id="21" name="TextBox 20">
            <a:extLst>
              <a:ext uri="{FF2B5EF4-FFF2-40B4-BE49-F238E27FC236}">
                <a16:creationId xmlns:a16="http://schemas.microsoft.com/office/drawing/2014/main" id="{469C343B-B73C-F017-AAD3-FE12AD984418}"/>
              </a:ext>
            </a:extLst>
          </p:cNvPr>
          <p:cNvSpPr txBox="1"/>
          <p:nvPr/>
        </p:nvSpPr>
        <p:spPr>
          <a:xfrm>
            <a:off x="197754" y="5509656"/>
            <a:ext cx="1050753" cy="400110"/>
          </a:xfrm>
          <a:prstGeom prst="rect">
            <a:avLst/>
          </a:prstGeom>
          <a:noFill/>
        </p:spPr>
        <p:txBody>
          <a:bodyPr wrap="square">
            <a:spAutoFit/>
          </a:bodyPr>
          <a:lstStyle/>
          <a:p>
            <a:pPr algn="just"/>
            <a:r>
              <a:rPr lang="en-US" sz="2000" dirty="0">
                <a:solidFill>
                  <a:srgbClr val="0070C0"/>
                </a:solidFill>
                <a:latin typeface="Calibri" panose="020F0502020204030204" pitchFamily="34" charset="0"/>
                <a:cs typeface="Times New Roman" panose="02020603050405020304" pitchFamily="18" charset="0"/>
              </a:rPr>
              <a:t>142756</a:t>
            </a:r>
            <a:endParaRPr lang="en-US" sz="3200" dirty="0">
              <a:solidFill>
                <a:srgbClr val="0070C0"/>
              </a:solidFill>
              <a:latin typeface="Calibri" panose="020F0502020204030204" pitchFamily="34" charset="0"/>
              <a:cs typeface="Times New Roman" panose="02020603050405020304" pitchFamily="18" charset="0"/>
            </a:endParaRPr>
          </a:p>
        </p:txBody>
      </p:sp>
      <p:pic>
        <p:nvPicPr>
          <p:cNvPr id="25" name="Picture 24">
            <a:extLst>
              <a:ext uri="{FF2B5EF4-FFF2-40B4-BE49-F238E27FC236}">
                <a16:creationId xmlns:a16="http://schemas.microsoft.com/office/drawing/2014/main" id="{92763A1B-99D1-F16A-A960-15FB0F1662AE}"/>
              </a:ext>
            </a:extLst>
          </p:cNvPr>
          <p:cNvPicPr>
            <a:picLocks noChangeAspect="1"/>
          </p:cNvPicPr>
          <p:nvPr/>
        </p:nvPicPr>
        <p:blipFill>
          <a:blip r:embed="rId8"/>
          <a:srcRect/>
          <a:stretch/>
        </p:blipFill>
        <p:spPr>
          <a:xfrm>
            <a:off x="7397715" y="3236275"/>
            <a:ext cx="4223358" cy="3255019"/>
          </a:xfrm>
          <a:prstGeom prst="rect">
            <a:avLst/>
          </a:prstGeom>
        </p:spPr>
      </p:pic>
    </p:spTree>
    <p:extLst>
      <p:ext uri="{BB962C8B-B14F-4D97-AF65-F5344CB8AC3E}">
        <p14:creationId xmlns:p14="http://schemas.microsoft.com/office/powerpoint/2010/main" val="405651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12</a:t>
            </a:fld>
            <a:endParaRPr lang="en-US" dirty="0"/>
          </a:p>
        </p:txBody>
      </p:sp>
      <p:sp>
        <p:nvSpPr>
          <p:cNvPr id="8" name="TextBox 7">
            <a:extLst>
              <a:ext uri="{FF2B5EF4-FFF2-40B4-BE49-F238E27FC236}">
                <a16:creationId xmlns:a16="http://schemas.microsoft.com/office/drawing/2014/main" id="{2C4D3F9C-979E-18ED-67C9-9424C4CBFFFB}"/>
              </a:ext>
            </a:extLst>
          </p:cNvPr>
          <p:cNvSpPr txBox="1"/>
          <p:nvPr/>
        </p:nvSpPr>
        <p:spPr>
          <a:xfrm>
            <a:off x="373601" y="131626"/>
            <a:ext cx="4796276" cy="584775"/>
          </a:xfrm>
          <a:prstGeom prst="rect">
            <a:avLst/>
          </a:prstGeom>
          <a:noFill/>
        </p:spPr>
        <p:txBody>
          <a:bodyPr wrap="square">
            <a:spAutoFit/>
          </a:bodyPr>
          <a:lstStyle/>
          <a:p>
            <a:pPr algn="just"/>
            <a:r>
              <a:rPr lang="en-US" sz="3200" dirty="0">
                <a:solidFill>
                  <a:srgbClr val="0070C0"/>
                </a:solidFill>
                <a:latin typeface="Calibri" panose="020F0502020204030204" pitchFamily="34" charset="0"/>
                <a:cs typeface="Times New Roman" panose="02020603050405020304" pitchFamily="18" charset="0"/>
              </a:rPr>
              <a:t>Cleaning the Data (ETL)</a:t>
            </a:r>
            <a:endParaRPr lang="en-PK" sz="3200" dirty="0">
              <a:solidFill>
                <a:srgbClr val="0070C0"/>
              </a:solidFill>
              <a:latin typeface="Calibri" panose="020F0502020204030204" pitchFamily="34" charset="0"/>
              <a:cs typeface="Times New Roman" panose="02020603050405020304" pitchFamily="18" charset="0"/>
            </a:endParaRPr>
          </a:p>
        </p:txBody>
      </p:sp>
      <p:graphicFrame>
        <p:nvGraphicFramePr>
          <p:cNvPr id="14" name="Table 13">
            <a:extLst>
              <a:ext uri="{FF2B5EF4-FFF2-40B4-BE49-F238E27FC236}">
                <a16:creationId xmlns:a16="http://schemas.microsoft.com/office/drawing/2014/main" id="{6E6A8853-BA06-531A-4073-D313F7758723}"/>
              </a:ext>
            </a:extLst>
          </p:cNvPr>
          <p:cNvGraphicFramePr>
            <a:graphicFrameLocks noGrp="1"/>
          </p:cNvGraphicFramePr>
          <p:nvPr>
            <p:extLst>
              <p:ext uri="{D42A27DB-BD31-4B8C-83A1-F6EECF244321}">
                <p14:modId xmlns:p14="http://schemas.microsoft.com/office/powerpoint/2010/main" val="768853893"/>
              </p:ext>
            </p:extLst>
          </p:nvPr>
        </p:nvGraphicFramePr>
        <p:xfrm>
          <a:off x="265339" y="1082334"/>
          <a:ext cx="6101079" cy="3566160"/>
        </p:xfrm>
        <a:graphic>
          <a:graphicData uri="http://schemas.openxmlformats.org/drawingml/2006/table">
            <a:tbl>
              <a:tblPr firstRow="1" bandRow="1">
                <a:tableStyleId>{2D5ABB26-0587-4C30-8999-92F81FD0307C}</a:tableStyleId>
              </a:tblPr>
              <a:tblGrid>
                <a:gridCol w="1110336">
                  <a:extLst>
                    <a:ext uri="{9D8B030D-6E8A-4147-A177-3AD203B41FA5}">
                      <a16:colId xmlns:a16="http://schemas.microsoft.com/office/drawing/2014/main" val="2446449699"/>
                    </a:ext>
                  </a:extLst>
                </a:gridCol>
                <a:gridCol w="1583909">
                  <a:extLst>
                    <a:ext uri="{9D8B030D-6E8A-4147-A177-3AD203B41FA5}">
                      <a16:colId xmlns:a16="http://schemas.microsoft.com/office/drawing/2014/main" val="97076857"/>
                    </a:ext>
                  </a:extLst>
                </a:gridCol>
                <a:gridCol w="3406834">
                  <a:extLst>
                    <a:ext uri="{9D8B030D-6E8A-4147-A177-3AD203B41FA5}">
                      <a16:colId xmlns:a16="http://schemas.microsoft.com/office/drawing/2014/main" val="2060369647"/>
                    </a:ext>
                  </a:extLst>
                </a:gridCol>
              </a:tblGrid>
              <a:tr h="370840">
                <a:tc>
                  <a:txBody>
                    <a:bodyPr/>
                    <a:lstStyle/>
                    <a:p>
                      <a:pPr algn="ct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Season</a:t>
                      </a:r>
                      <a:endParaRPr lang="en-PK"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Time</a:t>
                      </a:r>
                      <a:endParaRPr lang="en-PK"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Display the sensors with average pm2.5_atm greater than 500 or any readings greater than 1004</a:t>
                      </a:r>
                      <a:endParaRPr lang="en-PK"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78973555"/>
                  </a:ext>
                </a:extLst>
              </a:tr>
              <a:tr h="609600">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Winter</a:t>
                      </a:r>
                      <a:endParaRPr lang="en-PK" sz="16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January 2023</a:t>
                      </a:r>
                      <a:endParaRPr lang="en-PK" sz="16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66"/>
                    </a:solidFill>
                  </a:tcPr>
                </a:tc>
                <a:tc>
                  <a:txBody>
                    <a:bodyPr/>
                    <a:lstStyle/>
                    <a:p>
                      <a:pPr algn="ctr"/>
                      <a:r>
                        <a:rPr lang="en-PK" sz="1600" dirty="0">
                          <a:latin typeface="Calibri" panose="020F0502020204030204" pitchFamily="34" charset="0"/>
                          <a:ea typeface="Calibri" panose="020F0502020204030204" pitchFamily="34" charset="0"/>
                          <a:cs typeface="Calibri" panose="020F0502020204030204" pitchFamily="34" charset="0"/>
                        </a:rPr>
                        <a:t>[</a:t>
                      </a:r>
                      <a:r>
                        <a:rPr lang="en-US" sz="1600" dirty="0">
                          <a:latin typeface="Calibri" panose="020F0502020204030204" pitchFamily="34" charset="0"/>
                          <a:ea typeface="Calibri" panose="020F0502020204030204" pitchFamily="34" charset="0"/>
                          <a:cs typeface="Calibri" panose="020F0502020204030204" pitchFamily="34" charset="0"/>
                        </a:rPr>
                        <a:t>NULL</a:t>
                      </a:r>
                      <a:r>
                        <a:rPr lang="en-PK" sz="1600" dirty="0">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2163316"/>
                  </a:ext>
                </a:extLst>
              </a:tr>
              <a:tr h="609600">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Spring</a:t>
                      </a:r>
                      <a:endParaRPr lang="en-PK" sz="16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April 2023</a:t>
                      </a:r>
                      <a:endParaRPr lang="en-PK" sz="16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66"/>
                    </a:solidFill>
                  </a:tcPr>
                </a:tc>
                <a:tc>
                  <a:txBody>
                    <a:bodyPr/>
                    <a:lstStyle/>
                    <a:p>
                      <a:pPr algn="ctr"/>
                      <a:r>
                        <a:rPr lang="en-PK" sz="1600" dirty="0">
                          <a:latin typeface="Calibri" panose="020F0502020204030204" pitchFamily="34" charset="0"/>
                          <a:ea typeface="Calibri" panose="020F0502020204030204" pitchFamily="34" charset="0"/>
                          <a:cs typeface="Calibri" panose="020F0502020204030204" pitchFamily="34" charset="0"/>
                        </a:rPr>
                        <a:t>[</a:t>
                      </a:r>
                      <a:r>
                        <a:rPr lang="en-US" sz="1600" dirty="0">
                          <a:latin typeface="Calibri" panose="020F0502020204030204" pitchFamily="34" charset="0"/>
                          <a:ea typeface="Calibri" panose="020F0502020204030204" pitchFamily="34" charset="0"/>
                          <a:cs typeface="Calibri" panose="020F0502020204030204" pitchFamily="34" charset="0"/>
                        </a:rPr>
                        <a:t>NULL</a:t>
                      </a:r>
                      <a:r>
                        <a:rPr lang="en-PK" sz="1600" dirty="0">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7816120"/>
                  </a:ext>
                </a:extLst>
              </a:tr>
              <a:tr h="609600">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Summer</a:t>
                      </a:r>
                      <a:endParaRPr lang="en-PK" sz="16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ea typeface="Calibri" panose="020F0502020204030204" pitchFamily="34" charset="0"/>
                          <a:cs typeface="Calibri" panose="020F0502020204030204" pitchFamily="34" charset="0"/>
                        </a:rPr>
                        <a:t>July 2023</a:t>
                      </a:r>
                      <a:endParaRPr lang="en-PK" sz="16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PK" sz="16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PK" sz="1600" kern="1200" dirty="0">
                          <a:solidFill>
                            <a:schemeClr val="tx1"/>
                          </a:solidFill>
                          <a:highlight>
                            <a:srgbClr val="FFFF00"/>
                          </a:highlight>
                          <a:latin typeface="Calibri" panose="020F0502020204030204" pitchFamily="34" charset="0"/>
                          <a:ea typeface="Calibri" panose="020F0502020204030204" pitchFamily="34" charset="0"/>
                          <a:cs typeface="Calibri" panose="020F0502020204030204" pitchFamily="34" charset="0"/>
                        </a:rPr>
                        <a:t>3088</a:t>
                      </a:r>
                      <a:r>
                        <a:rPr lang="en-PK" sz="16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157871]</a:t>
                      </a:r>
                      <a:endParaRPr lang="en-US" sz="16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PK" sz="1600" kern="1200" dirty="0">
                          <a:solidFill>
                            <a:schemeClr val="tx1"/>
                          </a:solidFill>
                          <a:latin typeface="Calibri" panose="020F0502020204030204" pitchFamily="34" charset="0"/>
                          <a:ea typeface="Calibri" panose="020F0502020204030204" pitchFamily="34" charset="0"/>
                          <a:cs typeface="Calibri" panose="020F0502020204030204" pitchFamily="34" charset="0"/>
                        </a:rPr>
                        <a:t>[3088, 77405, 145242, 157871]</a:t>
                      </a:r>
                      <a:r>
                        <a:rPr lang="en-US" sz="16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 2</a:t>
                      </a:r>
                      <a:r>
                        <a:rPr lang="en-US" sz="1600" kern="12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nd</a:t>
                      </a:r>
                      <a:r>
                        <a:rPr lang="en-US" sz="16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week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1507612"/>
                  </a:ext>
                </a:extLst>
              </a:tr>
              <a:tr h="609600">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Fall</a:t>
                      </a:r>
                      <a:endParaRPr lang="en-PK" sz="16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Oct 2023</a:t>
                      </a:r>
                      <a:endParaRPr lang="en-PK" sz="16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PK" sz="16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PK" sz="1600" kern="1200" dirty="0">
                          <a:solidFill>
                            <a:schemeClr val="tx1"/>
                          </a:solidFill>
                          <a:highlight>
                            <a:srgbClr val="FFFF00"/>
                          </a:highlight>
                          <a:latin typeface="Calibri" panose="020F0502020204030204" pitchFamily="34" charset="0"/>
                          <a:ea typeface="Calibri" panose="020F0502020204030204" pitchFamily="34" charset="0"/>
                          <a:cs typeface="Calibri" panose="020F0502020204030204" pitchFamily="34" charset="0"/>
                        </a:rPr>
                        <a:t>3088</a:t>
                      </a:r>
                      <a:r>
                        <a:rPr lang="en-PK" sz="16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43305, 77405, 157845]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0227416"/>
                  </a:ext>
                </a:extLst>
              </a:tr>
            </a:tbl>
          </a:graphicData>
        </a:graphic>
      </p:graphicFrame>
    </p:spTree>
    <p:extLst>
      <p:ext uri="{BB962C8B-B14F-4D97-AF65-F5344CB8AC3E}">
        <p14:creationId xmlns:p14="http://schemas.microsoft.com/office/powerpoint/2010/main" val="3880946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13</a:t>
            </a:fld>
            <a:endParaRPr lang="en-US" dirty="0"/>
          </a:p>
        </p:txBody>
      </p:sp>
      <p:sp>
        <p:nvSpPr>
          <p:cNvPr id="8" name="TextBox 7">
            <a:extLst>
              <a:ext uri="{FF2B5EF4-FFF2-40B4-BE49-F238E27FC236}">
                <a16:creationId xmlns:a16="http://schemas.microsoft.com/office/drawing/2014/main" id="{2C4D3F9C-979E-18ED-67C9-9424C4CBFFFB}"/>
              </a:ext>
            </a:extLst>
          </p:cNvPr>
          <p:cNvSpPr txBox="1"/>
          <p:nvPr/>
        </p:nvSpPr>
        <p:spPr>
          <a:xfrm>
            <a:off x="373601" y="131626"/>
            <a:ext cx="6558572" cy="754694"/>
          </a:xfrm>
          <a:prstGeom prst="rect">
            <a:avLst/>
          </a:prstGeom>
          <a:noFill/>
        </p:spPr>
        <p:txBody>
          <a:bodyPr wrap="square">
            <a:spAutoFit/>
          </a:bodyPr>
          <a:lstStyle/>
          <a:p>
            <a:pPr algn="just">
              <a:lnSpc>
                <a:spcPct val="150000"/>
              </a:lnSpc>
            </a:pPr>
            <a:r>
              <a:rPr lang="en-US" sz="3200" dirty="0">
                <a:solidFill>
                  <a:srgbClr val="0070C0"/>
                </a:solidFill>
                <a:latin typeface="Calibri" panose="020F0502020204030204" pitchFamily="34" charset="0"/>
                <a:cs typeface="Times New Roman" panose="02020603050405020304" pitchFamily="18" charset="0"/>
              </a:rPr>
              <a:t>Spatial Interpolation Techniques</a:t>
            </a:r>
            <a:endParaRPr lang="en-PK" sz="3200" dirty="0">
              <a:solidFill>
                <a:srgbClr val="0070C0"/>
              </a:solidFill>
              <a:latin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BD99B94-8A9E-C513-11AD-763277A8C60D}"/>
              </a:ext>
            </a:extLst>
          </p:cNvPr>
          <p:cNvSpPr txBox="1"/>
          <p:nvPr/>
        </p:nvSpPr>
        <p:spPr>
          <a:xfrm>
            <a:off x="373601" y="997899"/>
            <a:ext cx="6101860" cy="1200329"/>
          </a:xfrm>
          <a:prstGeom prst="rect">
            <a:avLst/>
          </a:prstGeom>
          <a:noFill/>
        </p:spPr>
        <p:txBody>
          <a:bodyPr wrap="square">
            <a:spAutoFit/>
          </a:bodyPr>
          <a:lstStyle/>
          <a:p>
            <a:pPr marL="342900" indent="-342900">
              <a:buFont typeface="+mj-lt"/>
              <a:buAutoNum type="arabicPeriod"/>
            </a:pPr>
            <a:r>
              <a:rPr lang="en-PK" dirty="0">
                <a:latin typeface="Calibri" panose="020F0502020204030204" pitchFamily="34" charset="0"/>
                <a:ea typeface="Calibri" panose="020F0502020204030204" pitchFamily="34" charset="0"/>
                <a:cs typeface="Calibri" panose="020F0502020204030204" pitchFamily="34" charset="0"/>
              </a:rPr>
              <a:t>Inverse Distance Weighting (IDW)</a:t>
            </a: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highlight>
                  <a:srgbClr val="FFFF00"/>
                </a:highlight>
                <a:latin typeface="Calibri" panose="020F0502020204030204" pitchFamily="34" charset="0"/>
                <a:ea typeface="Calibri" panose="020F0502020204030204" pitchFamily="34" charset="0"/>
                <a:cs typeface="Calibri" panose="020F0502020204030204" pitchFamily="34" charset="0"/>
              </a:rPr>
              <a:t>Kriging</a:t>
            </a: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Spline Interpolation</a:t>
            </a: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Natural </a:t>
            </a:r>
            <a:r>
              <a:rPr lang="en-US" dirty="0" err="1">
                <a:latin typeface="Calibri" panose="020F0502020204030204" pitchFamily="34" charset="0"/>
                <a:ea typeface="Calibri" panose="020F0502020204030204" pitchFamily="34" charset="0"/>
                <a:cs typeface="Calibri" panose="020F0502020204030204" pitchFamily="34" charset="0"/>
              </a:rPr>
              <a:t>Neighbour</a:t>
            </a:r>
            <a:endParaRPr lang="en-PK"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5119ADF-3574-85BD-76C0-B834ECFD849D}"/>
              </a:ext>
            </a:extLst>
          </p:cNvPr>
          <p:cNvPicPr>
            <a:picLocks noChangeAspect="1"/>
          </p:cNvPicPr>
          <p:nvPr/>
        </p:nvPicPr>
        <p:blipFill>
          <a:blip r:embed="rId3"/>
          <a:stretch>
            <a:fillRect/>
          </a:stretch>
        </p:blipFill>
        <p:spPr>
          <a:xfrm>
            <a:off x="7393115" y="1062166"/>
            <a:ext cx="3074861" cy="2366834"/>
          </a:xfrm>
          <a:prstGeom prst="rect">
            <a:avLst/>
          </a:prstGeom>
        </p:spPr>
      </p:pic>
      <p:pic>
        <p:nvPicPr>
          <p:cNvPr id="9" name="Picture 8">
            <a:extLst>
              <a:ext uri="{FF2B5EF4-FFF2-40B4-BE49-F238E27FC236}">
                <a16:creationId xmlns:a16="http://schemas.microsoft.com/office/drawing/2014/main" id="{28493F66-D76B-5810-8632-CD98380BE503}"/>
              </a:ext>
            </a:extLst>
          </p:cNvPr>
          <p:cNvPicPr>
            <a:picLocks noChangeAspect="1"/>
          </p:cNvPicPr>
          <p:nvPr/>
        </p:nvPicPr>
        <p:blipFill rotWithShape="1">
          <a:blip r:embed="rId4"/>
          <a:srcRect l="3452" t="2829"/>
          <a:stretch/>
        </p:blipFill>
        <p:spPr>
          <a:xfrm>
            <a:off x="514349" y="3009900"/>
            <a:ext cx="4198328" cy="2661404"/>
          </a:xfrm>
          <a:prstGeom prst="rect">
            <a:avLst/>
          </a:prstGeom>
        </p:spPr>
      </p:pic>
    </p:spTree>
    <p:extLst>
      <p:ext uri="{BB962C8B-B14F-4D97-AF65-F5344CB8AC3E}">
        <p14:creationId xmlns:p14="http://schemas.microsoft.com/office/powerpoint/2010/main" val="1282351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78" y="149020"/>
            <a:ext cx="7926931" cy="639390"/>
          </a:xfrm>
        </p:spPr>
        <p:txBody>
          <a:bodyPr vert="horz" lIns="91440" tIns="45720" rIns="91440" bIns="45720" rtlCol="0" anchor="ctr">
            <a:noAutofit/>
          </a:bodyPr>
          <a:lstStyle/>
          <a:p>
            <a:pPr algn="just">
              <a:spcBef>
                <a:spcPts val="1800"/>
              </a:spcBef>
            </a:pPr>
            <a:r>
              <a:rPr lang="en-US" sz="3600" dirty="0">
                <a:solidFill>
                  <a:srgbClr val="0070C0"/>
                </a:solidFill>
                <a:latin typeface="Calibri" panose="020F0502020204030204" pitchFamily="34" charset="0"/>
                <a:cs typeface="Times New Roman" panose="02020603050405020304" pitchFamily="18" charset="0"/>
              </a:rPr>
              <a:t>Useful Resources</a:t>
            </a:r>
          </a:p>
        </p:txBody>
      </p:sp>
      <p:sp>
        <p:nvSpPr>
          <p:cNvPr id="4" name="Slide Number Placeholder 3"/>
          <p:cNvSpPr>
            <a:spLocks noGrp="1"/>
          </p:cNvSpPr>
          <p:nvPr>
            <p:ph type="sldNum" sz="quarter" idx="12"/>
          </p:nvPr>
        </p:nvSpPr>
        <p:spPr>
          <a:xfrm>
            <a:off x="11347270" y="13063"/>
            <a:ext cx="701312" cy="499533"/>
          </a:xfrm>
        </p:spPr>
        <p:txBody>
          <a:bodyPr/>
          <a:lstStyle/>
          <a:p>
            <a:fld id="{6D22F896-40B5-4ADD-8801-0D06FADFA095}" type="slidenum">
              <a:rPr lang="en-US" smtClean="0"/>
              <a:pPr/>
              <a:t>14</a:t>
            </a:fld>
            <a:endParaRPr lang="en-US" dirty="0"/>
          </a:p>
        </p:txBody>
      </p:sp>
      <p:sp>
        <p:nvSpPr>
          <p:cNvPr id="5" name="TextBox 4">
            <a:extLst>
              <a:ext uri="{FF2B5EF4-FFF2-40B4-BE49-F238E27FC236}">
                <a16:creationId xmlns:a16="http://schemas.microsoft.com/office/drawing/2014/main" id="{D052D0D0-B10B-51C7-9FD6-7BA725B9CCE8}"/>
              </a:ext>
            </a:extLst>
          </p:cNvPr>
          <p:cNvSpPr txBox="1"/>
          <p:nvPr/>
        </p:nvSpPr>
        <p:spPr>
          <a:xfrm>
            <a:off x="355678" y="1075174"/>
            <a:ext cx="10991592" cy="646331"/>
          </a:xfrm>
          <a:prstGeom prst="rect">
            <a:avLst/>
          </a:prstGeom>
          <a:noFill/>
        </p:spPr>
        <p:txBody>
          <a:bodyPr wrap="square">
            <a:spAutoFit/>
          </a:bodyPr>
          <a:lstStyle/>
          <a:p>
            <a:pPr marL="342900" indent="-342900">
              <a:buAutoNum type="arabicPeriod"/>
            </a:pPr>
            <a:endParaRPr lang="en-US" u="sng" dirty="0">
              <a:latin typeface="Söhne"/>
            </a:endParaRPr>
          </a:p>
          <a:p>
            <a:pPr marL="342900" indent="-342900">
              <a:buAutoNum type="arabicPeriod"/>
            </a:pPr>
            <a:endParaRPr lang="en-PK" dirty="0"/>
          </a:p>
        </p:txBody>
      </p:sp>
      <p:sp>
        <p:nvSpPr>
          <p:cNvPr id="8" name="TextBox 7">
            <a:extLst>
              <a:ext uri="{FF2B5EF4-FFF2-40B4-BE49-F238E27FC236}">
                <a16:creationId xmlns:a16="http://schemas.microsoft.com/office/drawing/2014/main" id="{C8685293-81E4-F2C2-3A1A-8F505D893CF3}"/>
              </a:ext>
            </a:extLst>
          </p:cNvPr>
          <p:cNvSpPr txBox="1"/>
          <p:nvPr/>
        </p:nvSpPr>
        <p:spPr>
          <a:xfrm>
            <a:off x="355678" y="988942"/>
            <a:ext cx="8519746" cy="1754326"/>
          </a:xfrm>
          <a:prstGeom prst="rect">
            <a:avLst/>
          </a:prstGeom>
          <a:noFill/>
        </p:spPr>
        <p:txBody>
          <a:bodyPr wrap="square">
            <a:spAutoFit/>
          </a:bodyPr>
          <a:lstStyle/>
          <a:p>
            <a:pPr marL="285750" indent="-285750" algn="just">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Ruptures package (anomalies)</a:t>
            </a:r>
          </a:p>
          <a:p>
            <a:pPr marL="285750" indent="-285750" algn="just">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Space Time Cube (</a:t>
            </a:r>
            <a:r>
              <a:rPr lang="en-US" dirty="0">
                <a:solidFill>
                  <a:srgbClr val="374151"/>
                </a:solidFill>
                <a:latin typeface="Söhne"/>
                <a:ea typeface="Calibri" panose="020F0502020204030204" pitchFamily="34" charset="0"/>
                <a:cs typeface="Calibri" panose="020F0502020204030204" pitchFamily="34" charset="0"/>
                <a:hlinkClick r:id="rId3"/>
              </a:rPr>
              <a:t>https://pro.arcgis.com/en/pro-app/latest/tool-reference/space-time-pattern-mining/emerginghotspots.htm</a:t>
            </a:r>
            <a:r>
              <a:rPr lang="en-US" dirty="0">
                <a:solidFill>
                  <a:srgbClr val="374151"/>
                </a:solidFill>
                <a:latin typeface="Söhne"/>
                <a:ea typeface="Calibri" panose="020F0502020204030204" pitchFamily="34" charset="0"/>
                <a:cs typeface="Calibri" panose="020F0502020204030204" pitchFamily="34" charset="0"/>
              </a:rPr>
              <a:t>)</a:t>
            </a:r>
          </a:p>
          <a:p>
            <a:pPr marL="285750" indent="-285750" algn="just">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Esri Course (</a:t>
            </a:r>
            <a:r>
              <a:rPr lang="en-US" dirty="0">
                <a:solidFill>
                  <a:srgbClr val="374151"/>
                </a:solidFill>
                <a:latin typeface="Söhne"/>
                <a:ea typeface="Calibri" panose="020F0502020204030204" pitchFamily="34" charset="0"/>
                <a:cs typeface="Calibri" panose="020F0502020204030204" pitchFamily="34" charset="0"/>
                <a:hlinkClick r:id="rId4"/>
              </a:rPr>
              <a:t>https://www.esri.com/training/catalog/5e14dd09e552ed469f09c1c6/identifying-clusters-using-arcgis/</a:t>
            </a:r>
            <a:r>
              <a:rPr lang="en-US" dirty="0">
                <a:solidFill>
                  <a:srgbClr val="374151"/>
                </a:solidFill>
                <a:latin typeface="Söhne"/>
                <a:ea typeface="Calibri" panose="020F0502020204030204" pitchFamily="34" charset="0"/>
                <a:cs typeface="Calibri" panose="020F0502020204030204" pitchFamily="34" charset="0"/>
              </a:rPr>
              <a:t>)</a:t>
            </a:r>
          </a:p>
        </p:txBody>
      </p:sp>
      <p:sp>
        <p:nvSpPr>
          <p:cNvPr id="9" name="TextBox 8">
            <a:extLst>
              <a:ext uri="{FF2B5EF4-FFF2-40B4-BE49-F238E27FC236}">
                <a16:creationId xmlns:a16="http://schemas.microsoft.com/office/drawing/2014/main" id="{86C0691B-65CA-5636-B99E-AAF1992E5980}"/>
              </a:ext>
            </a:extLst>
          </p:cNvPr>
          <p:cNvSpPr txBox="1"/>
          <p:nvPr/>
        </p:nvSpPr>
        <p:spPr>
          <a:xfrm>
            <a:off x="5274310" y="424553"/>
            <a:ext cx="1643380" cy="369332"/>
          </a:xfrm>
          <a:prstGeom prst="rect">
            <a:avLst/>
          </a:prstGeom>
          <a:solidFill>
            <a:schemeClr val="accent2">
              <a:lumMod val="40000"/>
              <a:lumOff val="60000"/>
            </a:schemeClr>
          </a:solidFill>
        </p:spPr>
        <p:txBody>
          <a:bodyPr wrap="square">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hlinkClick r:id="rId5"/>
              </a:rPr>
              <a:t>Esri Courses</a:t>
            </a:r>
            <a:endParaRPr lang="en-PK"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23F1C95-2CA9-08A2-9AF9-4D3B7479EA63}"/>
              </a:ext>
            </a:extLst>
          </p:cNvPr>
          <p:cNvSpPr txBox="1"/>
          <p:nvPr/>
        </p:nvSpPr>
        <p:spPr>
          <a:xfrm>
            <a:off x="355678" y="3745401"/>
            <a:ext cx="6101860" cy="1200329"/>
          </a:xfrm>
          <a:prstGeom prst="rect">
            <a:avLst/>
          </a:prstGeom>
          <a:noFill/>
        </p:spPr>
        <p:txBody>
          <a:bodyPr wrap="square">
            <a:spAutoFit/>
          </a:bodyPr>
          <a:lstStyle/>
          <a:p>
            <a:r>
              <a:rPr lang="en-US" dirty="0">
                <a:solidFill>
                  <a:srgbClr val="374151"/>
                </a:solidFill>
                <a:latin typeface="Söhne"/>
                <a:ea typeface="Calibri" panose="020F0502020204030204" pitchFamily="34" charset="0"/>
                <a:cs typeface="Calibri" panose="020F0502020204030204" pitchFamily="34" charset="0"/>
              </a:rPr>
              <a:t>3 tools to do time series forecasting in ArcGIS Pro</a:t>
            </a:r>
          </a:p>
          <a:p>
            <a:pPr marL="285750" indent="-285750">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Curve Fit Forecast (simplest)</a:t>
            </a:r>
          </a:p>
          <a:p>
            <a:pPr marL="285750" indent="-285750">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Exponential Forecast</a:t>
            </a:r>
          </a:p>
          <a:p>
            <a:pPr marL="285750" indent="-285750">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Forrest-based Forecast</a:t>
            </a:r>
            <a:endParaRPr lang="en-PK" dirty="0"/>
          </a:p>
        </p:txBody>
      </p:sp>
    </p:spTree>
    <p:extLst>
      <p:ext uri="{BB962C8B-B14F-4D97-AF65-F5344CB8AC3E}">
        <p14:creationId xmlns:p14="http://schemas.microsoft.com/office/powerpoint/2010/main" val="1706863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15</a:t>
            </a:fld>
            <a:endParaRPr lang="en-US" dirty="0"/>
          </a:p>
        </p:txBody>
      </p:sp>
      <p:sp>
        <p:nvSpPr>
          <p:cNvPr id="8" name="TextBox 7">
            <a:extLst>
              <a:ext uri="{FF2B5EF4-FFF2-40B4-BE49-F238E27FC236}">
                <a16:creationId xmlns:a16="http://schemas.microsoft.com/office/drawing/2014/main" id="{2C4D3F9C-979E-18ED-67C9-9424C4CBFFFB}"/>
              </a:ext>
            </a:extLst>
          </p:cNvPr>
          <p:cNvSpPr txBox="1"/>
          <p:nvPr/>
        </p:nvSpPr>
        <p:spPr>
          <a:xfrm>
            <a:off x="373601" y="131626"/>
            <a:ext cx="6558572" cy="754694"/>
          </a:xfrm>
          <a:prstGeom prst="rect">
            <a:avLst/>
          </a:prstGeom>
          <a:noFill/>
        </p:spPr>
        <p:txBody>
          <a:bodyPr wrap="square">
            <a:spAutoFit/>
          </a:bodyPr>
          <a:lstStyle/>
          <a:p>
            <a:pPr algn="just">
              <a:lnSpc>
                <a:spcPct val="150000"/>
              </a:lnSpc>
            </a:pPr>
            <a:r>
              <a:rPr lang="en-US" sz="3200" dirty="0">
                <a:solidFill>
                  <a:srgbClr val="0070C0"/>
                </a:solidFill>
                <a:latin typeface="Calibri" panose="020F0502020204030204" pitchFamily="34" charset="0"/>
                <a:cs typeface="Times New Roman" panose="02020603050405020304" pitchFamily="18" charset="0"/>
              </a:rPr>
              <a:t>Spatial-Temporal Analytical methods</a:t>
            </a:r>
            <a:endParaRPr lang="en-PK" sz="3200" dirty="0">
              <a:solidFill>
                <a:srgbClr val="0070C0"/>
              </a:solidFill>
              <a:latin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BD99B94-8A9E-C513-11AD-763277A8C60D}"/>
              </a:ext>
            </a:extLst>
          </p:cNvPr>
          <p:cNvSpPr txBox="1"/>
          <p:nvPr/>
        </p:nvSpPr>
        <p:spPr>
          <a:xfrm>
            <a:off x="373601" y="1006692"/>
            <a:ext cx="6101860" cy="923330"/>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Space-Time Cube Analysis</a:t>
            </a:r>
          </a:p>
          <a:p>
            <a:r>
              <a:rPr lang="en-US" dirty="0">
                <a:latin typeface="Calibri" panose="020F0502020204030204" pitchFamily="34" charset="0"/>
                <a:ea typeface="Calibri" panose="020F0502020204030204" pitchFamily="34" charset="0"/>
                <a:cs typeface="Calibri" panose="020F0502020204030204" pitchFamily="34" charset="0"/>
              </a:rPr>
              <a:t>Space-Time Regression</a:t>
            </a:r>
          </a:p>
          <a:p>
            <a:r>
              <a:rPr lang="en-US" dirty="0">
                <a:latin typeface="Calibri" panose="020F0502020204030204" pitchFamily="34" charset="0"/>
                <a:ea typeface="Calibri" panose="020F0502020204030204" pitchFamily="34" charset="0"/>
                <a:cs typeface="Calibri" panose="020F0502020204030204" pitchFamily="34" charset="0"/>
              </a:rPr>
              <a:t>Spatiotemporal Data Mining</a:t>
            </a:r>
            <a:endParaRPr lang="en-PK"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3770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16</a:t>
            </a:fld>
            <a:endParaRPr lang="en-US" dirty="0"/>
          </a:p>
        </p:txBody>
      </p:sp>
      <p:sp>
        <p:nvSpPr>
          <p:cNvPr id="3" name="TextBox 2">
            <a:extLst>
              <a:ext uri="{FF2B5EF4-FFF2-40B4-BE49-F238E27FC236}">
                <a16:creationId xmlns:a16="http://schemas.microsoft.com/office/drawing/2014/main" id="{DA03E7C2-2F4F-84A9-3E7C-96960E446B03}"/>
              </a:ext>
            </a:extLst>
          </p:cNvPr>
          <p:cNvSpPr txBox="1"/>
          <p:nvPr/>
        </p:nvSpPr>
        <p:spPr>
          <a:xfrm>
            <a:off x="355600" y="312541"/>
            <a:ext cx="4305852" cy="400110"/>
          </a:xfrm>
          <a:prstGeom prst="rect">
            <a:avLst/>
          </a:prstGeom>
          <a:noFill/>
        </p:spPr>
        <p:txBody>
          <a:bodyPr wrap="square">
            <a:spAutoFit/>
          </a:bodyPr>
          <a:lstStyle/>
          <a:p>
            <a:pPr algn="l" fontAlgn="base"/>
            <a:r>
              <a:rPr lang="en-US" sz="2000" b="1" i="0" dirty="0">
                <a:solidFill>
                  <a:srgbClr val="000000"/>
                </a:solidFill>
                <a:effectLst/>
                <a:latin typeface="Avenir Next LT Pro Demi" panose="020B0704020202020204" pitchFamily="34" charset="0"/>
              </a:rPr>
              <a:t>Consider the subjectivity of maps</a:t>
            </a:r>
          </a:p>
        </p:txBody>
      </p:sp>
      <p:sp>
        <p:nvSpPr>
          <p:cNvPr id="6" name="TextBox 5">
            <a:extLst>
              <a:ext uri="{FF2B5EF4-FFF2-40B4-BE49-F238E27FC236}">
                <a16:creationId xmlns:a16="http://schemas.microsoft.com/office/drawing/2014/main" id="{4BFB2D12-3868-D5E5-E5B1-F28BF3DF74E3}"/>
              </a:ext>
            </a:extLst>
          </p:cNvPr>
          <p:cNvSpPr txBox="1"/>
          <p:nvPr/>
        </p:nvSpPr>
        <p:spPr>
          <a:xfrm>
            <a:off x="355600" y="854891"/>
            <a:ext cx="5526454" cy="1661417"/>
          </a:xfrm>
          <a:prstGeom prst="rect">
            <a:avLst/>
          </a:prstGeom>
          <a:noFill/>
        </p:spPr>
        <p:txBody>
          <a:bodyPr wrap="square">
            <a:spAutoFit/>
          </a:bodyPr>
          <a:lstStyle/>
          <a:p>
            <a:pPr marL="285750" marR="0" indent="-285750" algn="just">
              <a:lnSpc>
                <a:spcPct val="107000"/>
              </a:lnSpc>
              <a:spcBef>
                <a:spcPts val="0"/>
              </a:spcBef>
              <a:spcAft>
                <a:spcPts val="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Maps are used to visualize data, detect spatial patterns, and make decisions. </a:t>
            </a:r>
          </a:p>
          <a:p>
            <a:pPr marL="285750" marR="0" indent="-285750" algn="just">
              <a:lnSpc>
                <a:spcPct val="107000"/>
              </a:lnSpc>
              <a:spcBef>
                <a:spcPts val="0"/>
              </a:spcBef>
              <a:spcAft>
                <a:spcPts val="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The interpretation of a map, however, can be subjective.</a:t>
            </a:r>
          </a:p>
          <a:p>
            <a:pPr marL="285750" marR="0" indent="-285750" algn="just">
              <a:lnSpc>
                <a:spcPct val="107000"/>
              </a:lnSpc>
              <a:spcBef>
                <a:spcPts val="0"/>
              </a:spcBef>
              <a:spcAft>
                <a:spcPts val="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Your data's geometry and the symbology that you use to display the data can affect how your maps are interpreted and the stories that they tell.</a:t>
            </a:r>
          </a:p>
        </p:txBody>
      </p:sp>
      <p:pic>
        <p:nvPicPr>
          <p:cNvPr id="9" name="Picture 8">
            <a:extLst>
              <a:ext uri="{FF2B5EF4-FFF2-40B4-BE49-F238E27FC236}">
                <a16:creationId xmlns:a16="http://schemas.microsoft.com/office/drawing/2014/main" id="{0166B28F-F4A1-4E57-D54F-010FA2CB1F28}"/>
              </a:ext>
            </a:extLst>
          </p:cNvPr>
          <p:cNvPicPr>
            <a:picLocks noChangeAspect="1"/>
          </p:cNvPicPr>
          <p:nvPr/>
        </p:nvPicPr>
        <p:blipFill>
          <a:blip r:embed="rId3"/>
          <a:stretch>
            <a:fillRect/>
          </a:stretch>
        </p:blipFill>
        <p:spPr>
          <a:xfrm>
            <a:off x="6095999" y="597002"/>
            <a:ext cx="5864829" cy="1919306"/>
          </a:xfrm>
          <a:prstGeom prst="rect">
            <a:avLst/>
          </a:prstGeom>
        </p:spPr>
      </p:pic>
      <p:sp>
        <p:nvSpPr>
          <p:cNvPr id="11" name="TextBox 10">
            <a:extLst>
              <a:ext uri="{FF2B5EF4-FFF2-40B4-BE49-F238E27FC236}">
                <a16:creationId xmlns:a16="http://schemas.microsoft.com/office/drawing/2014/main" id="{DA47871A-B938-7C50-3D4E-20B2F0CAA2E2}"/>
              </a:ext>
            </a:extLst>
          </p:cNvPr>
          <p:cNvSpPr txBox="1"/>
          <p:nvPr/>
        </p:nvSpPr>
        <p:spPr>
          <a:xfrm>
            <a:off x="355600" y="3255832"/>
            <a:ext cx="5526454" cy="2585323"/>
          </a:xfrm>
          <a:prstGeom prst="rect">
            <a:avLst/>
          </a:prstGeom>
          <a:noFill/>
        </p:spPr>
        <p:txBody>
          <a:bodyPr wrap="square">
            <a:spAutoFit/>
          </a:bodyPr>
          <a:lstStyle/>
          <a:p>
            <a:pPr algn="l" fontAlgn="base"/>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Statistical Cluster Analysis</a:t>
            </a:r>
          </a:p>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Statistical cluster analysis can help you minimize subjectivity in your maps. </a:t>
            </a:r>
          </a:p>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It uses mathematics and inferential statistics to identify spatial patterns in your data and determine whether these patterns are meaningful or are the result of random chance. </a:t>
            </a:r>
          </a:p>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The resulting map illustrates statistically significant patterns in your data. </a:t>
            </a:r>
          </a:p>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Your interpretation of the map is based on the underlying data and statistics, not on subjective visualization.</a:t>
            </a:r>
            <a:endParaRPr lang="en-PK" sz="1600" dirty="0">
              <a:latin typeface="Calibri" panose="020F0502020204030204" pitchFamily="34" charset="0"/>
              <a:ea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EB33DCF5-D8E0-288F-3A08-37624BF72205}"/>
              </a:ext>
            </a:extLst>
          </p:cNvPr>
          <p:cNvPicPr>
            <a:picLocks noChangeAspect="1"/>
          </p:cNvPicPr>
          <p:nvPr/>
        </p:nvPicPr>
        <p:blipFill>
          <a:blip r:embed="rId4"/>
          <a:srcRect/>
          <a:stretch/>
        </p:blipFill>
        <p:spPr>
          <a:xfrm>
            <a:off x="6096000" y="3692437"/>
            <a:ext cx="5864829" cy="1287884"/>
          </a:xfrm>
          <a:prstGeom prst="rect">
            <a:avLst/>
          </a:prstGeom>
        </p:spPr>
      </p:pic>
      <p:sp>
        <p:nvSpPr>
          <p:cNvPr id="19" name="TextBox 18">
            <a:extLst>
              <a:ext uri="{FF2B5EF4-FFF2-40B4-BE49-F238E27FC236}">
                <a16:creationId xmlns:a16="http://schemas.microsoft.com/office/drawing/2014/main" id="{9A300AA4-3D8F-7292-1D7F-560DDC3161B1}"/>
              </a:ext>
            </a:extLst>
          </p:cNvPr>
          <p:cNvSpPr txBox="1"/>
          <p:nvPr/>
        </p:nvSpPr>
        <p:spPr>
          <a:xfrm>
            <a:off x="6070268" y="5165581"/>
            <a:ext cx="5839097" cy="830997"/>
          </a:xfrm>
          <a:prstGeom prst="rect">
            <a:avLst/>
          </a:prstGeom>
          <a:noFill/>
        </p:spPr>
        <p:txBody>
          <a:bodyPr wrap="square">
            <a:spAutoFit/>
          </a:bodyPr>
          <a:lstStyle/>
          <a:p>
            <a:pPr algn="just"/>
            <a:r>
              <a:rPr lang="en-US" sz="1200" dirty="0">
                <a:solidFill>
                  <a:srgbClr val="0066CC"/>
                </a:solidFill>
                <a:latin typeface="Calibri" panose="020F0502020204030204" pitchFamily="34" charset="0"/>
                <a:ea typeface="Calibri" panose="020F0502020204030204" pitchFamily="34" charset="0"/>
                <a:cs typeface="Calibri" panose="020F0502020204030204" pitchFamily="34" charset="0"/>
              </a:rPr>
              <a:t>These maps illustrate the same social media usage data for counties in the contiguous United States. The first two maps use different classification methods to illustrate patterns in the data. The third map uses statistical cluster analysis. This map is based on statistics, which will help you determine whether the patterns that you see are meaningful.</a:t>
            </a:r>
            <a:endParaRPr lang="en-PK" sz="1200" dirty="0">
              <a:solidFill>
                <a:srgbClr val="0066CC"/>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5730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17</a:t>
            </a:fld>
            <a:endParaRPr lang="en-US" dirty="0"/>
          </a:p>
        </p:txBody>
      </p:sp>
      <p:sp>
        <p:nvSpPr>
          <p:cNvPr id="3" name="TextBox 2">
            <a:extLst>
              <a:ext uri="{FF2B5EF4-FFF2-40B4-BE49-F238E27FC236}">
                <a16:creationId xmlns:a16="http://schemas.microsoft.com/office/drawing/2014/main" id="{DF9EC6DA-E0CA-9C12-CF28-1A9CCDBDAFB2}"/>
              </a:ext>
            </a:extLst>
          </p:cNvPr>
          <p:cNvSpPr txBox="1"/>
          <p:nvPr/>
        </p:nvSpPr>
        <p:spPr>
          <a:xfrm>
            <a:off x="331885" y="455122"/>
            <a:ext cx="6142382" cy="470000"/>
          </a:xfrm>
          <a:prstGeom prst="rect">
            <a:avLst/>
          </a:prstGeom>
          <a:noFill/>
        </p:spPr>
        <p:txBody>
          <a:bodyPr wrap="square">
            <a:spAutoFit/>
          </a:bodyPr>
          <a:lstStyle/>
          <a:p>
            <a:pPr algn="l"/>
            <a:r>
              <a:rPr lang="en-US" sz="2400" b="1" dirty="0">
                <a:latin typeface="Calibri" panose="020F0502020204030204" pitchFamily="34" charset="0"/>
                <a:ea typeface="Calibri" panose="020F0502020204030204" pitchFamily="34" charset="0"/>
                <a:cs typeface="Calibri" panose="020F0502020204030204" pitchFamily="34" charset="0"/>
              </a:rPr>
              <a:t>Statistical Cluster Analysis</a:t>
            </a:r>
            <a:endParaRPr lang="en-US" sz="2400" b="1" i="0" dirty="0">
              <a:solidFill>
                <a:srgbClr val="000000"/>
              </a:solidFill>
              <a:effectLst/>
              <a:latin typeface="Helvetica Neue"/>
            </a:endParaRPr>
          </a:p>
        </p:txBody>
      </p:sp>
      <p:sp>
        <p:nvSpPr>
          <p:cNvPr id="6" name="TextBox 5">
            <a:extLst>
              <a:ext uri="{FF2B5EF4-FFF2-40B4-BE49-F238E27FC236}">
                <a16:creationId xmlns:a16="http://schemas.microsoft.com/office/drawing/2014/main" id="{EBFCC21B-911B-44E7-0162-DF4A26504CB8}"/>
              </a:ext>
            </a:extLst>
          </p:cNvPr>
          <p:cNvSpPr txBox="1"/>
          <p:nvPr/>
        </p:nvSpPr>
        <p:spPr>
          <a:xfrm>
            <a:off x="331884" y="925122"/>
            <a:ext cx="6308969" cy="4308872"/>
          </a:xfrm>
          <a:prstGeom prst="rect">
            <a:avLst/>
          </a:prstGeom>
          <a:noFill/>
        </p:spPr>
        <p:txBody>
          <a:bodyPr wrap="square">
            <a:spAutoFit/>
          </a:bodyPr>
          <a:lstStyle/>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ArcGIS provides Statistical Cluster Analysis can help minimize subjectivity in map interpretation. </a:t>
            </a:r>
          </a:p>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It also determines whether the data's spatial patterns are the result of random chance.</a:t>
            </a:r>
          </a:p>
          <a:p>
            <a:pPr marL="285750" indent="-285750" algn="just">
              <a:buFont typeface="Wingdings" panose="05000000000000000000" pitchFamily="2" charset="2"/>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Two Tools:</a:t>
            </a:r>
          </a:p>
          <a:p>
            <a:pPr marL="800100" lvl="1" indent="-342900" algn="just">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Hot Spot Analysis</a:t>
            </a:r>
          </a:p>
          <a:p>
            <a:pPr marL="800100" lvl="1" indent="-342900" algn="just">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Cluster And Outlier Analysis</a:t>
            </a:r>
          </a:p>
          <a:p>
            <a:pPr marL="285750" indent="-285750" algn="just">
              <a:buFont typeface="Wingdings" panose="05000000000000000000" pitchFamily="2" charset="2"/>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Hot Spot Analysis tools use the </a:t>
            </a:r>
            <a:r>
              <a:rPr lang="en-US" sz="1600" dirty="0" err="1">
                <a:latin typeface="Calibri" panose="020F0502020204030204" pitchFamily="34" charset="0"/>
                <a:ea typeface="Calibri" panose="020F0502020204030204" pitchFamily="34" charset="0"/>
                <a:cs typeface="Calibri" panose="020F0502020204030204" pitchFamily="34" charset="0"/>
              </a:rPr>
              <a:t>Getis</a:t>
            </a:r>
            <a:r>
              <a:rPr lang="en-US" sz="1600" dirty="0">
                <a:latin typeface="Calibri" panose="020F0502020204030204" pitchFamily="34" charset="0"/>
                <a:ea typeface="Calibri" panose="020F0502020204030204" pitchFamily="34" charset="0"/>
                <a:cs typeface="Calibri" panose="020F0502020204030204" pitchFamily="34" charset="0"/>
              </a:rPr>
              <a:t>-Ord Gi* statistic to identify spatial clusters of statistically significant clusters of high values (hot spots) and low values (cold spots).</a:t>
            </a:r>
          </a:p>
          <a:p>
            <a:pPr marL="285750" indent="-285750" algn="just">
              <a:buFont typeface="Wingdings" panose="05000000000000000000" pitchFamily="2" charset="2"/>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Cluster and Outlier Analysis tools use the </a:t>
            </a:r>
            <a:r>
              <a:rPr lang="en-US" sz="1600" dirty="0" err="1">
                <a:latin typeface="Calibri" panose="020F0502020204030204" pitchFamily="34" charset="0"/>
                <a:ea typeface="Calibri" panose="020F0502020204030204" pitchFamily="34" charset="0"/>
                <a:cs typeface="Calibri" panose="020F0502020204030204" pitchFamily="34" charset="0"/>
              </a:rPr>
              <a:t>Anselin</a:t>
            </a:r>
            <a:r>
              <a:rPr lang="en-US" sz="1600" dirty="0">
                <a:latin typeface="Calibri" panose="020F0502020204030204" pitchFamily="34" charset="0"/>
                <a:ea typeface="Calibri" panose="020F0502020204030204" pitchFamily="34" charset="0"/>
                <a:cs typeface="Calibri" panose="020F0502020204030204" pitchFamily="34" charset="0"/>
              </a:rPr>
              <a:t> Local Moran's I statistic to identify statistically significant hot spots, cold spots, and spatial outliers. The spatial outliers are significantly dissimilar from their neighboring features.</a:t>
            </a:r>
            <a:endParaRPr lang="en-PK" sz="16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42368DC8-D42B-AF6C-CC12-51CB513B4F85}"/>
              </a:ext>
            </a:extLst>
          </p:cNvPr>
          <p:cNvPicPr>
            <a:picLocks noChangeAspect="1"/>
          </p:cNvPicPr>
          <p:nvPr/>
        </p:nvPicPr>
        <p:blipFill rotWithShape="1">
          <a:blip r:embed="rId3"/>
          <a:srcRect b="26293"/>
          <a:stretch/>
        </p:blipFill>
        <p:spPr>
          <a:xfrm>
            <a:off x="7284157" y="422863"/>
            <a:ext cx="4250619" cy="2136141"/>
          </a:xfrm>
          <a:prstGeom prst="rect">
            <a:avLst/>
          </a:prstGeom>
        </p:spPr>
      </p:pic>
      <p:sp>
        <p:nvSpPr>
          <p:cNvPr id="10" name="TextBox 9">
            <a:extLst>
              <a:ext uri="{FF2B5EF4-FFF2-40B4-BE49-F238E27FC236}">
                <a16:creationId xmlns:a16="http://schemas.microsoft.com/office/drawing/2014/main" id="{FC02AC0B-2EAF-FAD2-727A-55DD38179B22}"/>
              </a:ext>
            </a:extLst>
          </p:cNvPr>
          <p:cNvSpPr txBox="1"/>
          <p:nvPr/>
        </p:nvSpPr>
        <p:spPr>
          <a:xfrm>
            <a:off x="6834285" y="2559004"/>
            <a:ext cx="5150364" cy="646331"/>
          </a:xfrm>
          <a:prstGeom prst="rect">
            <a:avLst/>
          </a:prstGeom>
          <a:noFill/>
        </p:spPr>
        <p:txBody>
          <a:bodyPr wrap="square">
            <a:spAutoFit/>
          </a:bodyPr>
          <a:lstStyle/>
          <a:p>
            <a:pPr algn="ctr"/>
            <a:r>
              <a:rPr lang="en-US" sz="1200" dirty="0">
                <a:solidFill>
                  <a:srgbClr val="0066CC"/>
                </a:solidFill>
                <a:latin typeface="Calibri" panose="020F0502020204030204" pitchFamily="34" charset="0"/>
                <a:ea typeface="Calibri" panose="020F0502020204030204" pitchFamily="34" charset="0"/>
                <a:cs typeface="Calibri" panose="020F0502020204030204" pitchFamily="34" charset="0"/>
              </a:rPr>
              <a:t>The red features (hot spots) belong to statistically significant clusters of features with high median household income. Blue features (cold spots) belong to statistically significant clusters of features with low median household income.</a:t>
            </a:r>
            <a:endParaRPr lang="en-PK" sz="1200" dirty="0">
              <a:solidFill>
                <a:srgbClr val="0066CC"/>
              </a:solidFill>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3270BAC0-399B-0891-6AE5-84BDC488ADFB}"/>
              </a:ext>
            </a:extLst>
          </p:cNvPr>
          <p:cNvPicPr>
            <a:picLocks noChangeAspect="1"/>
          </p:cNvPicPr>
          <p:nvPr/>
        </p:nvPicPr>
        <p:blipFill rotWithShape="1">
          <a:blip r:embed="rId4"/>
          <a:srcRect t="340" b="340"/>
          <a:stretch/>
        </p:blipFill>
        <p:spPr>
          <a:xfrm>
            <a:off x="7284157" y="3429000"/>
            <a:ext cx="4250619" cy="2136141"/>
          </a:xfrm>
          <a:prstGeom prst="rect">
            <a:avLst/>
          </a:prstGeom>
        </p:spPr>
      </p:pic>
      <p:sp>
        <p:nvSpPr>
          <p:cNvPr id="15" name="TextBox 14">
            <a:extLst>
              <a:ext uri="{FF2B5EF4-FFF2-40B4-BE49-F238E27FC236}">
                <a16:creationId xmlns:a16="http://schemas.microsoft.com/office/drawing/2014/main" id="{688A317B-F97B-E08B-83D2-C65150602B62}"/>
              </a:ext>
            </a:extLst>
          </p:cNvPr>
          <p:cNvSpPr txBox="1"/>
          <p:nvPr/>
        </p:nvSpPr>
        <p:spPr>
          <a:xfrm>
            <a:off x="6834286" y="5585669"/>
            <a:ext cx="5150364" cy="1015663"/>
          </a:xfrm>
          <a:prstGeom prst="rect">
            <a:avLst/>
          </a:prstGeom>
          <a:noFill/>
        </p:spPr>
        <p:txBody>
          <a:bodyPr wrap="square">
            <a:spAutoFit/>
          </a:bodyPr>
          <a:lstStyle/>
          <a:p>
            <a:pPr algn="ctr"/>
            <a:r>
              <a:rPr lang="en-US" sz="1200" dirty="0">
                <a:solidFill>
                  <a:srgbClr val="0066CC"/>
                </a:solidFill>
                <a:latin typeface="Calibri" panose="020F0502020204030204" pitchFamily="34" charset="0"/>
                <a:ea typeface="Calibri" panose="020F0502020204030204" pitchFamily="34" charset="0"/>
                <a:cs typeface="Calibri" panose="020F0502020204030204" pitchFamily="34" charset="0"/>
              </a:rPr>
              <a:t>The bright red features and bright blue features are spatial outliers with median household income that is significantly higher (red) or lower (blue) than their neighboring features. The light red and light blue features represent clusters of features that all have significantly high (light red) or low (light blue) median household income.</a:t>
            </a:r>
            <a:endParaRPr lang="en-PK" sz="1200" dirty="0">
              <a:solidFill>
                <a:srgbClr val="0066CC"/>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5302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18</a:t>
            </a:fld>
            <a:endParaRPr lang="en-US" dirty="0"/>
          </a:p>
        </p:txBody>
      </p:sp>
      <p:sp>
        <p:nvSpPr>
          <p:cNvPr id="3" name="TextBox 2">
            <a:extLst>
              <a:ext uri="{FF2B5EF4-FFF2-40B4-BE49-F238E27FC236}">
                <a16:creationId xmlns:a16="http://schemas.microsoft.com/office/drawing/2014/main" id="{DF9EC6DA-E0CA-9C12-CF28-1A9CCDBDAFB2}"/>
              </a:ext>
            </a:extLst>
          </p:cNvPr>
          <p:cNvSpPr txBox="1"/>
          <p:nvPr/>
        </p:nvSpPr>
        <p:spPr>
          <a:xfrm>
            <a:off x="274320" y="262829"/>
            <a:ext cx="6142382" cy="470000"/>
          </a:xfrm>
          <a:prstGeom prst="rect">
            <a:avLst/>
          </a:prstGeom>
          <a:noFill/>
        </p:spPr>
        <p:txBody>
          <a:bodyPr wrap="square">
            <a:spAutoFit/>
          </a:bodyPr>
          <a:lstStyle/>
          <a:p>
            <a:pPr marL="0" marR="0">
              <a:lnSpc>
                <a:spcPct val="107000"/>
              </a:lnSpc>
              <a:spcBef>
                <a:spcPts val="0"/>
              </a:spcBef>
              <a:spcAft>
                <a:spcPts val="0"/>
              </a:spcAft>
            </a:pPr>
            <a:r>
              <a:rPr lang="en-US" sz="2400" b="1" dirty="0">
                <a:latin typeface="Calibri" panose="020F0502020204030204" pitchFamily="34" charset="0"/>
                <a:ea typeface="Calibri" panose="020F0502020204030204" pitchFamily="34" charset="0"/>
                <a:cs typeface="Times New Roman" panose="02020603050405020304" pitchFamily="18" charset="0"/>
              </a:rPr>
              <a:t>Space-Time Analysis Tool Capabilities</a:t>
            </a:r>
          </a:p>
        </p:txBody>
      </p:sp>
      <p:sp>
        <p:nvSpPr>
          <p:cNvPr id="5" name="TextBox 4">
            <a:extLst>
              <a:ext uri="{FF2B5EF4-FFF2-40B4-BE49-F238E27FC236}">
                <a16:creationId xmlns:a16="http://schemas.microsoft.com/office/drawing/2014/main" id="{55843DDD-5869-529A-7DCC-2FD9DFAD05F1}"/>
              </a:ext>
            </a:extLst>
          </p:cNvPr>
          <p:cNvSpPr txBox="1"/>
          <p:nvPr/>
        </p:nvSpPr>
        <p:spPr>
          <a:xfrm>
            <a:off x="274320" y="845235"/>
            <a:ext cx="5120640" cy="4493538"/>
          </a:xfrm>
          <a:prstGeom prst="rect">
            <a:avLst/>
          </a:prstGeom>
          <a:noFill/>
        </p:spPr>
        <p:txBody>
          <a:bodyPr wrap="square">
            <a:spAutoFit/>
          </a:bodyPr>
          <a:lstStyle/>
          <a:p>
            <a:pPr marL="342900" indent="-342900">
              <a:buFont typeface="+mj-lt"/>
              <a:buAutoNum type="arabicPeriod"/>
            </a:pPr>
            <a:r>
              <a:rPr lang="en-PK" dirty="0">
                <a:latin typeface="Calibri" panose="020F0502020204030204" pitchFamily="34" charset="0"/>
                <a:ea typeface="Calibri" panose="020F0502020204030204" pitchFamily="34" charset="0"/>
                <a:cs typeface="Calibri" panose="020F0502020204030204" pitchFamily="34" charset="0"/>
              </a:rPr>
              <a:t>Emerging Hot Spot Analysis </a:t>
            </a:r>
            <a:endParaRPr lang="en-US" dirty="0">
              <a:latin typeface="Calibri" panose="020F0502020204030204" pitchFamily="34" charset="0"/>
              <a:ea typeface="Calibri" panose="020F0502020204030204" pitchFamily="34" charset="0"/>
              <a:cs typeface="Calibri" panose="020F0502020204030204" pitchFamily="34" charset="0"/>
            </a:endParaRPr>
          </a:p>
          <a:p>
            <a:pPr marL="800100" lvl="1" indent="-34290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Identifies trends in the clustering of point densities (counts) or values in a space-time cube </a:t>
            </a:r>
          </a:p>
          <a:p>
            <a:pPr marL="800100" lvl="1" indent="-34290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Can identify new, intensifying, sporadic, or diminishing hot or cold spots.</a:t>
            </a:r>
          </a:p>
          <a:p>
            <a:pPr lvl="1" algn="just"/>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mj-lt"/>
              <a:buAutoNum type="arabicPeriod"/>
            </a:pPr>
            <a:r>
              <a:rPr lang="en-PK" dirty="0">
                <a:highlight>
                  <a:srgbClr val="FFFF00"/>
                </a:highlight>
                <a:latin typeface="Calibri" panose="020F0502020204030204" pitchFamily="34" charset="0"/>
                <a:ea typeface="Calibri" panose="020F0502020204030204" pitchFamily="34" charset="0"/>
                <a:cs typeface="Calibri" panose="020F0502020204030204" pitchFamily="34" charset="0"/>
              </a:rPr>
              <a:t>Time Series Clustering </a:t>
            </a:r>
            <a:endParaRPr lang="en-US" dirty="0">
              <a:highlight>
                <a:srgbClr val="FFFF00"/>
              </a:highlight>
              <a:latin typeface="Calibri" panose="020F0502020204030204" pitchFamily="34" charset="0"/>
              <a:ea typeface="Calibri" panose="020F0502020204030204" pitchFamily="34" charset="0"/>
              <a:cs typeface="Calibri" panose="020F0502020204030204" pitchFamily="34" charset="0"/>
            </a:endParaRPr>
          </a:p>
          <a:p>
            <a:pPr marL="800100" lvl="1" indent="-34290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Partitions a collection of time series, stored in a space-time cube, based on the similarity of time series characteristics</a:t>
            </a:r>
          </a:p>
          <a:p>
            <a:pPr marL="342900" indent="-342900" algn="just">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mj-lt"/>
              <a:buAutoNum type="arabicPeriod"/>
            </a:pPr>
            <a:r>
              <a:rPr lang="en-PK" dirty="0">
                <a:latin typeface="Calibri" panose="020F0502020204030204" pitchFamily="34" charset="0"/>
                <a:ea typeface="Calibri" panose="020F0502020204030204" pitchFamily="34" charset="0"/>
                <a:cs typeface="Calibri" panose="020F0502020204030204" pitchFamily="34" charset="0"/>
              </a:rPr>
              <a:t>Local Outlier Analysis </a:t>
            </a:r>
            <a:endParaRPr lang="en-US" dirty="0">
              <a:latin typeface="Calibri" panose="020F0502020204030204" pitchFamily="34" charset="0"/>
              <a:ea typeface="Calibri" panose="020F0502020204030204" pitchFamily="34" charset="0"/>
              <a:cs typeface="Calibri" panose="020F0502020204030204" pitchFamily="34" charset="0"/>
            </a:endParaRPr>
          </a:p>
          <a:p>
            <a:pPr marL="800100" lvl="1" indent="-34290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Identifies statistically significant clusters and outliers in the context of both space and time</a:t>
            </a:r>
          </a:p>
          <a:p>
            <a:pPr marL="342900" indent="-342900" algn="just">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mj-lt"/>
              <a:buAutoNum type="arabicPeriod"/>
            </a:pPr>
            <a:r>
              <a:rPr lang="en-PK" dirty="0">
                <a:latin typeface="Calibri" panose="020F0502020204030204" pitchFamily="34" charset="0"/>
                <a:ea typeface="Calibri" panose="020F0502020204030204" pitchFamily="34" charset="0"/>
                <a:cs typeface="Calibri" panose="020F0502020204030204" pitchFamily="34" charset="0"/>
              </a:rPr>
              <a:t>Visualize Space-Time Cube In 2D/3D</a:t>
            </a:r>
          </a:p>
        </p:txBody>
      </p:sp>
      <p:pic>
        <p:nvPicPr>
          <p:cNvPr id="10" name="Picture 9">
            <a:extLst>
              <a:ext uri="{FF2B5EF4-FFF2-40B4-BE49-F238E27FC236}">
                <a16:creationId xmlns:a16="http://schemas.microsoft.com/office/drawing/2014/main" id="{DF3E89DE-AF29-AF32-8768-1F5D7210BA5D}"/>
              </a:ext>
            </a:extLst>
          </p:cNvPr>
          <p:cNvPicPr>
            <a:picLocks noChangeAspect="1"/>
          </p:cNvPicPr>
          <p:nvPr/>
        </p:nvPicPr>
        <p:blipFill>
          <a:blip r:embed="rId3"/>
          <a:stretch>
            <a:fillRect/>
          </a:stretch>
        </p:blipFill>
        <p:spPr>
          <a:xfrm>
            <a:off x="5986046" y="156708"/>
            <a:ext cx="2711169" cy="3601795"/>
          </a:xfrm>
          <a:prstGeom prst="rect">
            <a:avLst/>
          </a:prstGeom>
        </p:spPr>
      </p:pic>
      <p:pic>
        <p:nvPicPr>
          <p:cNvPr id="12" name="Picture 11">
            <a:extLst>
              <a:ext uri="{FF2B5EF4-FFF2-40B4-BE49-F238E27FC236}">
                <a16:creationId xmlns:a16="http://schemas.microsoft.com/office/drawing/2014/main" id="{3CFBBB20-6A5A-736F-4015-E472031017B5}"/>
              </a:ext>
            </a:extLst>
          </p:cNvPr>
          <p:cNvPicPr>
            <a:picLocks noChangeAspect="1"/>
          </p:cNvPicPr>
          <p:nvPr/>
        </p:nvPicPr>
        <p:blipFill rotWithShape="1">
          <a:blip r:embed="rId4"/>
          <a:srcRect l="1803"/>
          <a:stretch/>
        </p:blipFill>
        <p:spPr>
          <a:xfrm>
            <a:off x="9080509" y="845235"/>
            <a:ext cx="2711169" cy="2735485"/>
          </a:xfrm>
          <a:prstGeom prst="rect">
            <a:avLst/>
          </a:prstGeom>
        </p:spPr>
      </p:pic>
      <p:pic>
        <p:nvPicPr>
          <p:cNvPr id="14" name="Picture 13">
            <a:extLst>
              <a:ext uri="{FF2B5EF4-FFF2-40B4-BE49-F238E27FC236}">
                <a16:creationId xmlns:a16="http://schemas.microsoft.com/office/drawing/2014/main" id="{7D8DB347-C086-4371-2433-6A002A2F2EEE}"/>
              </a:ext>
            </a:extLst>
          </p:cNvPr>
          <p:cNvPicPr>
            <a:picLocks noChangeAspect="1"/>
          </p:cNvPicPr>
          <p:nvPr/>
        </p:nvPicPr>
        <p:blipFill>
          <a:blip r:embed="rId5"/>
          <a:stretch>
            <a:fillRect/>
          </a:stretch>
        </p:blipFill>
        <p:spPr>
          <a:xfrm>
            <a:off x="6238261" y="3745503"/>
            <a:ext cx="2259550" cy="2955789"/>
          </a:xfrm>
          <a:prstGeom prst="rect">
            <a:avLst/>
          </a:prstGeom>
        </p:spPr>
      </p:pic>
    </p:spTree>
    <p:extLst>
      <p:ext uri="{BB962C8B-B14F-4D97-AF65-F5344CB8AC3E}">
        <p14:creationId xmlns:p14="http://schemas.microsoft.com/office/powerpoint/2010/main" val="1839056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19</a:t>
            </a:fld>
            <a:endParaRPr lang="en-US" dirty="0"/>
          </a:p>
        </p:txBody>
      </p:sp>
      <p:sp>
        <p:nvSpPr>
          <p:cNvPr id="3" name="TextBox 2">
            <a:extLst>
              <a:ext uri="{FF2B5EF4-FFF2-40B4-BE49-F238E27FC236}">
                <a16:creationId xmlns:a16="http://schemas.microsoft.com/office/drawing/2014/main" id="{DF9EC6DA-E0CA-9C12-CF28-1A9CCDBDAFB2}"/>
              </a:ext>
            </a:extLst>
          </p:cNvPr>
          <p:cNvSpPr txBox="1"/>
          <p:nvPr/>
        </p:nvSpPr>
        <p:spPr>
          <a:xfrm>
            <a:off x="274320" y="262829"/>
            <a:ext cx="6142382" cy="470000"/>
          </a:xfrm>
          <a:prstGeom prst="rect">
            <a:avLst/>
          </a:prstGeom>
          <a:noFill/>
        </p:spPr>
        <p:txBody>
          <a:bodyPr wrap="square">
            <a:spAutoFit/>
          </a:bodyPr>
          <a:lstStyle/>
          <a:p>
            <a:pPr marL="0" marR="0">
              <a:lnSpc>
                <a:spcPct val="107000"/>
              </a:lnSpc>
              <a:spcBef>
                <a:spcPts val="0"/>
              </a:spcBef>
              <a:spcAft>
                <a:spcPts val="0"/>
              </a:spcAft>
            </a:pPr>
            <a:r>
              <a:rPr lang="en-US" sz="2400" b="1" dirty="0">
                <a:latin typeface="Calibri" panose="020F0502020204030204" pitchFamily="34" charset="0"/>
                <a:ea typeface="Calibri" panose="020F0502020204030204" pitchFamily="34" charset="0"/>
                <a:cs typeface="Times New Roman" panose="02020603050405020304" pitchFamily="18" charset="0"/>
              </a:rPr>
              <a:t>Space-Time Analysis Tool Capabilities</a:t>
            </a:r>
          </a:p>
        </p:txBody>
      </p:sp>
      <p:sp>
        <p:nvSpPr>
          <p:cNvPr id="5" name="TextBox 4">
            <a:extLst>
              <a:ext uri="{FF2B5EF4-FFF2-40B4-BE49-F238E27FC236}">
                <a16:creationId xmlns:a16="http://schemas.microsoft.com/office/drawing/2014/main" id="{55843DDD-5869-529A-7DCC-2FD9DFAD05F1}"/>
              </a:ext>
            </a:extLst>
          </p:cNvPr>
          <p:cNvSpPr txBox="1"/>
          <p:nvPr/>
        </p:nvSpPr>
        <p:spPr>
          <a:xfrm>
            <a:off x="274320" y="845235"/>
            <a:ext cx="5120640" cy="1107996"/>
          </a:xfrm>
          <a:prstGeom prst="rect">
            <a:avLst/>
          </a:prstGeom>
          <a:noFill/>
        </p:spPr>
        <p:txBody>
          <a:bodyPr wrap="square">
            <a:spAutoFit/>
          </a:bodyPr>
          <a:lstStyle/>
          <a:p>
            <a:pPr algn="just"/>
            <a:r>
              <a:rPr lang="en-PK" dirty="0">
                <a:highlight>
                  <a:srgbClr val="FFFF00"/>
                </a:highlight>
                <a:latin typeface="Calibri" panose="020F0502020204030204" pitchFamily="34" charset="0"/>
                <a:ea typeface="Calibri" panose="020F0502020204030204" pitchFamily="34" charset="0"/>
                <a:cs typeface="Calibri" panose="020F0502020204030204" pitchFamily="34" charset="0"/>
              </a:rPr>
              <a:t>Time Series Clustering </a:t>
            </a:r>
            <a:endParaRPr lang="en-US" dirty="0">
              <a:highlight>
                <a:srgbClr val="FFFF00"/>
              </a:highligh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Partitions a collection of time series, stored in a space-time cube, based on the similarity of time series characteristics</a:t>
            </a:r>
          </a:p>
        </p:txBody>
      </p:sp>
      <p:pic>
        <p:nvPicPr>
          <p:cNvPr id="12" name="Picture 11">
            <a:extLst>
              <a:ext uri="{FF2B5EF4-FFF2-40B4-BE49-F238E27FC236}">
                <a16:creationId xmlns:a16="http://schemas.microsoft.com/office/drawing/2014/main" id="{3CFBBB20-6A5A-736F-4015-E472031017B5}"/>
              </a:ext>
            </a:extLst>
          </p:cNvPr>
          <p:cNvPicPr>
            <a:picLocks noChangeAspect="1"/>
          </p:cNvPicPr>
          <p:nvPr/>
        </p:nvPicPr>
        <p:blipFill rotWithShape="1">
          <a:blip r:embed="rId3"/>
          <a:srcRect l="1803"/>
          <a:stretch/>
        </p:blipFill>
        <p:spPr>
          <a:xfrm>
            <a:off x="8651873" y="845235"/>
            <a:ext cx="3139805" cy="3167965"/>
          </a:xfrm>
          <a:prstGeom prst="rect">
            <a:avLst/>
          </a:prstGeom>
        </p:spPr>
      </p:pic>
      <p:pic>
        <p:nvPicPr>
          <p:cNvPr id="6" name="Picture 5">
            <a:extLst>
              <a:ext uri="{FF2B5EF4-FFF2-40B4-BE49-F238E27FC236}">
                <a16:creationId xmlns:a16="http://schemas.microsoft.com/office/drawing/2014/main" id="{4272EFE1-BA97-0F59-4738-7F3553302FE4}"/>
              </a:ext>
            </a:extLst>
          </p:cNvPr>
          <p:cNvPicPr>
            <a:picLocks noChangeAspect="1"/>
          </p:cNvPicPr>
          <p:nvPr/>
        </p:nvPicPr>
        <p:blipFill>
          <a:blip r:embed="rId4"/>
          <a:stretch>
            <a:fillRect/>
          </a:stretch>
        </p:blipFill>
        <p:spPr>
          <a:xfrm>
            <a:off x="533768" y="2316480"/>
            <a:ext cx="6740290" cy="4023183"/>
          </a:xfrm>
          <a:prstGeom prst="rect">
            <a:avLst/>
          </a:prstGeom>
        </p:spPr>
      </p:pic>
    </p:spTree>
    <p:extLst>
      <p:ext uri="{BB962C8B-B14F-4D97-AF65-F5344CB8AC3E}">
        <p14:creationId xmlns:p14="http://schemas.microsoft.com/office/powerpoint/2010/main" val="1881035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7897" y="0"/>
            <a:ext cx="670069" cy="499533"/>
          </a:xfrm>
        </p:spPr>
        <p:txBody>
          <a:bodyPr/>
          <a:lstStyle/>
          <a:p>
            <a:fld id="{6D22F896-40B5-4ADD-8801-0D06FADFA095}" type="slidenum">
              <a:rPr lang="en-US" sz="2400" smtClean="0"/>
              <a:pPr/>
              <a:t>2</a:t>
            </a:fld>
            <a:endParaRPr lang="en-US" dirty="0"/>
          </a:p>
        </p:txBody>
      </p:sp>
      <p:sp>
        <p:nvSpPr>
          <p:cNvPr id="6" name="Title 1">
            <a:extLst>
              <a:ext uri="{FF2B5EF4-FFF2-40B4-BE49-F238E27FC236}">
                <a16:creationId xmlns:a16="http://schemas.microsoft.com/office/drawing/2014/main" id="{9881F052-23B7-4000-A272-DB7668BE54A2}"/>
              </a:ext>
            </a:extLst>
          </p:cNvPr>
          <p:cNvSpPr>
            <a:spLocks noGrp="1"/>
          </p:cNvSpPr>
          <p:nvPr>
            <p:ph type="title"/>
          </p:nvPr>
        </p:nvSpPr>
        <p:spPr>
          <a:xfrm>
            <a:off x="355600" y="280193"/>
            <a:ext cx="4810289" cy="639763"/>
          </a:xfrm>
        </p:spPr>
        <p:txBody>
          <a:bodyPr>
            <a:normAutofit/>
          </a:bodyPr>
          <a:lstStyle/>
          <a:p>
            <a:pPr algn="just">
              <a:spcBef>
                <a:spcPts val="1800"/>
              </a:spcBef>
            </a:pPr>
            <a:r>
              <a:rPr lang="en-US" sz="32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DATASET Links</a:t>
            </a:r>
            <a:endParaRPr lang="en-US" sz="3200" dirty="0">
              <a:solidFill>
                <a:srgbClr val="0070C0"/>
              </a:solidFill>
              <a:latin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DBF986A-3173-4BBA-9024-8790641E749A}"/>
              </a:ext>
            </a:extLst>
          </p:cNvPr>
          <p:cNvPicPr>
            <a:picLocks noChangeAspect="1"/>
          </p:cNvPicPr>
          <p:nvPr/>
        </p:nvPicPr>
        <p:blipFill>
          <a:blip r:embed="rId3"/>
          <a:stretch>
            <a:fillRect/>
          </a:stretch>
        </p:blipFill>
        <p:spPr>
          <a:xfrm>
            <a:off x="10090766" y="481253"/>
            <a:ext cx="923925" cy="523875"/>
          </a:xfrm>
          <a:prstGeom prst="rect">
            <a:avLst/>
          </a:prstGeom>
        </p:spPr>
      </p:pic>
      <p:pic>
        <p:nvPicPr>
          <p:cNvPr id="11" name="Picture 10">
            <a:extLst>
              <a:ext uri="{FF2B5EF4-FFF2-40B4-BE49-F238E27FC236}">
                <a16:creationId xmlns:a16="http://schemas.microsoft.com/office/drawing/2014/main" id="{10A7B861-7C06-40D4-BE25-AEE271309215}"/>
              </a:ext>
            </a:extLst>
          </p:cNvPr>
          <p:cNvPicPr>
            <a:picLocks noChangeAspect="1"/>
          </p:cNvPicPr>
          <p:nvPr/>
        </p:nvPicPr>
        <p:blipFill>
          <a:blip r:embed="rId3"/>
          <a:stretch>
            <a:fillRect/>
          </a:stretch>
        </p:blipFill>
        <p:spPr>
          <a:xfrm>
            <a:off x="10783709" y="338137"/>
            <a:ext cx="461963" cy="261938"/>
          </a:xfrm>
          <a:prstGeom prst="rect">
            <a:avLst/>
          </a:prstGeom>
        </p:spPr>
      </p:pic>
      <p:sp>
        <p:nvSpPr>
          <p:cNvPr id="10" name="TextBox 9">
            <a:extLst>
              <a:ext uri="{FF2B5EF4-FFF2-40B4-BE49-F238E27FC236}">
                <a16:creationId xmlns:a16="http://schemas.microsoft.com/office/drawing/2014/main" id="{18BA6009-F35E-42C7-678B-A51907783B2F}"/>
              </a:ext>
            </a:extLst>
          </p:cNvPr>
          <p:cNvSpPr txBox="1"/>
          <p:nvPr/>
        </p:nvSpPr>
        <p:spPr>
          <a:xfrm>
            <a:off x="355600" y="949639"/>
            <a:ext cx="8128000" cy="1631216"/>
          </a:xfrm>
          <a:prstGeom prst="rect">
            <a:avLst/>
          </a:prstGeom>
          <a:noFill/>
        </p:spPr>
        <p:txBody>
          <a:bodyPr wrap="square" rtlCol="0">
            <a:spAutoFit/>
          </a:bodyPr>
          <a:lstStyle/>
          <a:p>
            <a:pPr marL="457200" indent="-457200" algn="just">
              <a:buFont typeface="+mj-lt"/>
              <a:buAutoNum type="arabicPeriod"/>
            </a:pPr>
            <a:r>
              <a:rPr lang="en-US" sz="2000" dirty="0">
                <a:latin typeface="Calibri" panose="020F0502020204030204" pitchFamily="34" charset="0"/>
                <a:cs typeface="Calibri" panose="020F0502020204030204" pitchFamily="34" charset="0"/>
              </a:rPr>
              <a:t>Minneapolis Boundary							</a:t>
            </a:r>
            <a:r>
              <a:rPr lang="en-US" sz="2000" dirty="0">
                <a:latin typeface="Calibri" panose="020F0502020204030204" pitchFamily="34" charset="0"/>
                <a:cs typeface="Calibri" panose="020F0502020204030204" pitchFamily="34" charset="0"/>
                <a:hlinkClick r:id="rId4"/>
              </a:rPr>
              <a:t>Link here</a:t>
            </a:r>
            <a:endParaRPr lang="en-US" sz="2000" dirty="0">
              <a:latin typeface="Calibri" panose="020F0502020204030204" pitchFamily="34" charset="0"/>
              <a:cs typeface="Calibri" panose="020F0502020204030204" pitchFamily="34" charset="0"/>
            </a:endParaRPr>
          </a:p>
          <a:p>
            <a:pPr marL="457200" indent="-457200" algn="just">
              <a:buFont typeface="+mj-lt"/>
              <a:buAutoNum type="arabicPeriod"/>
            </a:pPr>
            <a:r>
              <a:rPr lang="en-US" sz="2000" dirty="0">
                <a:latin typeface="Calibri" panose="020F0502020204030204" pitchFamily="34" charset="0"/>
                <a:cs typeface="Calibri" panose="020F0502020204030204" pitchFamily="34" charset="0"/>
              </a:rPr>
              <a:t>Future Land Use	2040							</a:t>
            </a:r>
            <a:r>
              <a:rPr lang="en-US" sz="2000" dirty="0">
                <a:latin typeface="Calibri" panose="020F0502020204030204" pitchFamily="34" charset="0"/>
                <a:cs typeface="Calibri" panose="020F0502020204030204" pitchFamily="34" charset="0"/>
                <a:hlinkClick r:id="rId5"/>
              </a:rPr>
              <a:t>Link here</a:t>
            </a:r>
            <a:endParaRPr lang="en-US" sz="2000" dirty="0">
              <a:latin typeface="Calibri" panose="020F0502020204030204" pitchFamily="34" charset="0"/>
              <a:cs typeface="Calibri" panose="020F0502020204030204" pitchFamily="34" charset="0"/>
            </a:endParaRPr>
          </a:p>
          <a:p>
            <a:pPr marL="457200" indent="-457200" algn="just">
              <a:buFont typeface="+mj-lt"/>
              <a:buAutoNum type="arabicPeriod"/>
            </a:pPr>
            <a:r>
              <a:rPr lang="en-US" sz="2000" dirty="0">
                <a:latin typeface="Calibri" panose="020F0502020204030204" pitchFamily="34" charset="0"/>
                <a:cs typeface="Calibri" panose="020F0502020204030204" pitchFamily="34" charset="0"/>
              </a:rPr>
              <a:t>Road Centerline MN								</a:t>
            </a:r>
            <a:r>
              <a:rPr lang="en-US" sz="2000" dirty="0">
                <a:latin typeface="Calibri" panose="020F0502020204030204" pitchFamily="34" charset="0"/>
                <a:cs typeface="Calibri" panose="020F0502020204030204" pitchFamily="34" charset="0"/>
                <a:hlinkClick r:id="rId6"/>
              </a:rPr>
              <a:t>Link here</a:t>
            </a:r>
            <a:endParaRPr lang="en-US" sz="2000" dirty="0">
              <a:latin typeface="Calibri" panose="020F0502020204030204" pitchFamily="34" charset="0"/>
              <a:cs typeface="Calibri" panose="020F0502020204030204" pitchFamily="34" charset="0"/>
            </a:endParaRPr>
          </a:p>
          <a:p>
            <a:pPr marL="457200" indent="-457200" algn="just">
              <a:buFont typeface="+mj-lt"/>
              <a:buAutoNum type="arabicPeriod"/>
            </a:pPr>
            <a:r>
              <a:rPr lang="en-US" sz="2000" dirty="0">
                <a:latin typeface="Calibri" panose="020F0502020204030204" pitchFamily="34" charset="0"/>
                <a:cs typeface="Calibri" panose="020F0502020204030204" pitchFamily="34" charset="0"/>
              </a:rPr>
              <a:t>AADT MN										</a:t>
            </a:r>
            <a:r>
              <a:rPr lang="en-US" sz="2000" dirty="0">
                <a:latin typeface="Calibri" panose="020F0502020204030204" pitchFamily="34" charset="0"/>
                <a:cs typeface="Calibri" panose="020F0502020204030204" pitchFamily="34" charset="0"/>
                <a:hlinkClick r:id="rId7"/>
              </a:rPr>
              <a:t>Link here</a:t>
            </a:r>
            <a:endParaRPr lang="en-US" sz="2000" dirty="0">
              <a:latin typeface="Calibri" panose="020F0502020204030204" pitchFamily="34" charset="0"/>
              <a:cs typeface="Calibri" panose="020F0502020204030204" pitchFamily="34" charset="0"/>
            </a:endParaRPr>
          </a:p>
          <a:p>
            <a:pPr marL="457200" indent="-457200" algn="just">
              <a:buFont typeface="+mj-lt"/>
              <a:buAutoNum type="arabicPeriod"/>
            </a:pPr>
            <a:r>
              <a:rPr lang="en-US" sz="2000" dirty="0">
                <a:latin typeface="Calibri" panose="020F0502020204030204" pitchFamily="34" charset="0"/>
                <a:cs typeface="Calibri" panose="020F0502020204030204" pitchFamily="34" charset="0"/>
              </a:rPr>
              <a:t>EPA Smart Location Mapping						</a:t>
            </a:r>
            <a:r>
              <a:rPr lang="en-US" sz="2000" dirty="0">
                <a:latin typeface="Calibri" panose="020F0502020204030204" pitchFamily="34" charset="0"/>
                <a:cs typeface="Calibri" panose="020F0502020204030204" pitchFamily="34" charset="0"/>
                <a:hlinkClick r:id="rId8"/>
              </a:rPr>
              <a:t>Link here</a:t>
            </a:r>
            <a:endParaRPr lang="en-US" sz="2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F8F25A9-259C-177E-2F11-699C2D43070E}"/>
              </a:ext>
            </a:extLst>
          </p:cNvPr>
          <p:cNvPicPr>
            <a:picLocks noChangeAspect="1"/>
          </p:cNvPicPr>
          <p:nvPr/>
        </p:nvPicPr>
        <p:blipFill>
          <a:blip r:embed="rId9"/>
          <a:stretch>
            <a:fillRect/>
          </a:stretch>
        </p:blipFill>
        <p:spPr>
          <a:xfrm>
            <a:off x="6096000" y="3220267"/>
            <a:ext cx="5602577" cy="2597958"/>
          </a:xfrm>
          <a:prstGeom prst="rect">
            <a:avLst/>
          </a:prstGeom>
        </p:spPr>
      </p:pic>
      <p:sp>
        <p:nvSpPr>
          <p:cNvPr id="7" name="TextBox 6">
            <a:extLst>
              <a:ext uri="{FF2B5EF4-FFF2-40B4-BE49-F238E27FC236}">
                <a16:creationId xmlns:a16="http://schemas.microsoft.com/office/drawing/2014/main" id="{08DD70D5-7E3C-CE82-8967-DD50173F7CB3}"/>
              </a:ext>
            </a:extLst>
          </p:cNvPr>
          <p:cNvSpPr txBox="1"/>
          <p:nvPr/>
        </p:nvSpPr>
        <p:spPr>
          <a:xfrm>
            <a:off x="355600" y="2871603"/>
            <a:ext cx="5359400" cy="1477328"/>
          </a:xfrm>
          <a:prstGeom prst="rect">
            <a:avLst/>
          </a:prstGeom>
          <a:noFill/>
        </p:spPr>
        <p:txBody>
          <a:bodyPr wrap="square">
            <a:spAutoFit/>
          </a:bodyPr>
          <a:lstStyle/>
          <a:p>
            <a:pPr algn="just"/>
            <a:r>
              <a:rPr lang="en-US" sz="1800" dirty="0">
                <a:latin typeface="Calibri" panose="020F0502020204030204" pitchFamily="34" charset="0"/>
                <a:ea typeface="Calibri" panose="020F0502020204030204" pitchFamily="34" charset="0"/>
                <a:cs typeface="Calibri" panose="020F0502020204030204" pitchFamily="34" charset="0"/>
              </a:rPr>
              <a:t>Air Quality data 				</a:t>
            </a:r>
            <a:r>
              <a:rPr lang="en-US" sz="1800" dirty="0">
                <a:latin typeface="Calibri" panose="020F0502020204030204" pitchFamily="34" charset="0"/>
                <a:cs typeface="Calibri" panose="020F0502020204030204" pitchFamily="34" charset="0"/>
                <a:hlinkClick r:id="rId10"/>
              </a:rPr>
              <a:t> PurpleAir</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sz="1800" dirty="0">
                <a:latin typeface="Calibri" panose="020F0502020204030204" pitchFamily="34" charset="0"/>
                <a:ea typeface="Calibri" panose="020F0502020204030204" pitchFamily="34" charset="0"/>
                <a:cs typeface="Calibri" panose="020F0502020204030204" pitchFamily="34" charset="0"/>
              </a:rPr>
              <a:t>More than 100 sensors and hourly reading average for 1 week. </a:t>
            </a: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a:t>
            </a:r>
            <a:r>
              <a:rPr lang="en-US" sz="1800" dirty="0">
                <a:latin typeface="Calibri" panose="020F0502020204030204" pitchFamily="34" charset="0"/>
                <a:ea typeface="Calibri" panose="020F0502020204030204" pitchFamily="34" charset="0"/>
                <a:cs typeface="Calibri" panose="020F0502020204030204" pitchFamily="34" charset="0"/>
              </a:rPr>
              <a:t>nalyzing the data to determine the levels of PM2.5 in the areas surrounding the power plants.</a:t>
            </a:r>
            <a:endParaRPr lang="en-US" sz="1800" dirty="0"/>
          </a:p>
        </p:txBody>
      </p:sp>
      <p:graphicFrame>
        <p:nvGraphicFramePr>
          <p:cNvPr id="8" name="Table 7">
            <a:extLst>
              <a:ext uri="{FF2B5EF4-FFF2-40B4-BE49-F238E27FC236}">
                <a16:creationId xmlns:a16="http://schemas.microsoft.com/office/drawing/2014/main" id="{7EE49E80-6BE4-23DA-F2C7-A030A16B17E1}"/>
              </a:ext>
            </a:extLst>
          </p:cNvPr>
          <p:cNvGraphicFramePr>
            <a:graphicFrameLocks noGrp="1"/>
          </p:cNvGraphicFramePr>
          <p:nvPr>
            <p:extLst>
              <p:ext uri="{D42A27DB-BD31-4B8C-83A1-F6EECF244321}">
                <p14:modId xmlns:p14="http://schemas.microsoft.com/office/powerpoint/2010/main" val="252166055"/>
              </p:ext>
            </p:extLst>
          </p:nvPr>
        </p:nvGraphicFramePr>
        <p:xfrm>
          <a:off x="706858" y="4408651"/>
          <a:ext cx="4656884" cy="2141009"/>
        </p:xfrm>
        <a:graphic>
          <a:graphicData uri="http://schemas.openxmlformats.org/drawingml/2006/table">
            <a:tbl>
              <a:tblPr firstRow="1" firstCol="1" bandRow="1"/>
              <a:tblGrid>
                <a:gridCol w="2328442">
                  <a:extLst>
                    <a:ext uri="{9D8B030D-6E8A-4147-A177-3AD203B41FA5}">
                      <a16:colId xmlns:a16="http://schemas.microsoft.com/office/drawing/2014/main" val="2902270297"/>
                    </a:ext>
                  </a:extLst>
                </a:gridCol>
                <a:gridCol w="2328442">
                  <a:extLst>
                    <a:ext uri="{9D8B030D-6E8A-4147-A177-3AD203B41FA5}">
                      <a16:colId xmlns:a16="http://schemas.microsoft.com/office/drawing/2014/main" val="3600562491"/>
                    </a:ext>
                  </a:extLst>
                </a:gridCol>
              </a:tblGrid>
              <a:tr h="270574">
                <a:tc gridSpan="2">
                  <a:txBody>
                    <a:bodyPr/>
                    <a:lstStyle/>
                    <a:p>
                      <a:pPr algn="ctr">
                        <a:lnSpc>
                          <a:spcPct val="107000"/>
                        </a:lnSpc>
                        <a:spcAft>
                          <a:spcPts val="800"/>
                        </a:spcAft>
                      </a:pPr>
                      <a:r>
                        <a:rPr lang="en-PK" sz="1600" b="1" kern="100" dirty="0">
                          <a:effectLst/>
                        </a:rPr>
                        <a:t>PM2.5 Concentration Ranges</a:t>
                      </a:r>
                      <a:endParaRPr lang="en-PK"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hMerge="1">
                  <a:txBody>
                    <a:bodyPr/>
                    <a:lstStyle/>
                    <a:p>
                      <a:endParaRPr lang="en-PK"/>
                    </a:p>
                  </a:txBody>
                  <a:tcPr/>
                </a:tc>
                <a:extLst>
                  <a:ext uri="{0D108BD9-81ED-4DB2-BD59-A6C34878D82A}">
                    <a16:rowId xmlns:a16="http://schemas.microsoft.com/office/drawing/2014/main" val="3131949471"/>
                  </a:ext>
                </a:extLst>
              </a:tr>
              <a:tr h="267205">
                <a:tc>
                  <a:txBody>
                    <a:bodyPr/>
                    <a:lstStyle/>
                    <a:p>
                      <a:pPr algn="ctr">
                        <a:lnSpc>
                          <a:spcPct val="107000"/>
                        </a:lnSpc>
                        <a:spcAft>
                          <a:spcPts val="800"/>
                        </a:spcAft>
                      </a:pPr>
                      <a:r>
                        <a:rPr lang="en-PK" sz="1400" b="1" kern="100" dirty="0">
                          <a:effectLst/>
                        </a:rPr>
                        <a:t>General Guideline</a:t>
                      </a:r>
                      <a:endParaRPr lang="en-PK"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PK" sz="1400" b="1" kern="100" dirty="0">
                          <a:effectLst/>
                        </a:rPr>
                        <a:t>Concentration</a:t>
                      </a:r>
                      <a:endParaRPr lang="en-PK"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98231341"/>
                  </a:ext>
                </a:extLst>
              </a:tr>
              <a:tr h="267205">
                <a:tc>
                  <a:txBody>
                    <a:bodyPr/>
                    <a:lstStyle/>
                    <a:p>
                      <a:pPr algn="ctr">
                        <a:lnSpc>
                          <a:spcPct val="107000"/>
                        </a:lnSpc>
                        <a:spcAft>
                          <a:spcPts val="800"/>
                        </a:spcAft>
                      </a:pPr>
                      <a:r>
                        <a:rPr lang="en-PK" sz="1400" kern="100" dirty="0">
                          <a:effectLst/>
                        </a:rPr>
                        <a:t>Good</a:t>
                      </a:r>
                      <a:endParaRPr lang="en-PK"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PK" sz="1400" kern="100" dirty="0">
                          <a:effectLst/>
                        </a:rPr>
                        <a:t>0-12 µg/m³</a:t>
                      </a:r>
                      <a:endParaRPr lang="en-PK"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83493441"/>
                  </a:ext>
                </a:extLst>
              </a:tr>
              <a:tr h="267205">
                <a:tc>
                  <a:txBody>
                    <a:bodyPr/>
                    <a:lstStyle/>
                    <a:p>
                      <a:pPr algn="ctr">
                        <a:lnSpc>
                          <a:spcPct val="107000"/>
                        </a:lnSpc>
                        <a:spcAft>
                          <a:spcPts val="800"/>
                        </a:spcAft>
                      </a:pPr>
                      <a:r>
                        <a:rPr lang="en-PK" sz="1400" kern="100" dirty="0">
                          <a:effectLst/>
                        </a:rPr>
                        <a:t>Moderate</a:t>
                      </a:r>
                      <a:endParaRPr lang="en-PK"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PK" sz="1400" kern="100" dirty="0">
                          <a:effectLst/>
                        </a:rPr>
                        <a:t>12.1-35.4 µg/m³</a:t>
                      </a:r>
                      <a:endParaRPr lang="en-PK"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8814870"/>
                  </a:ext>
                </a:extLst>
              </a:tr>
              <a:tr h="267205">
                <a:tc>
                  <a:txBody>
                    <a:bodyPr/>
                    <a:lstStyle/>
                    <a:p>
                      <a:pPr algn="ctr">
                        <a:lnSpc>
                          <a:spcPct val="107000"/>
                        </a:lnSpc>
                        <a:spcAft>
                          <a:spcPts val="800"/>
                        </a:spcAft>
                      </a:pPr>
                      <a:r>
                        <a:rPr lang="en-PK" sz="1400" kern="100" dirty="0">
                          <a:effectLst/>
                        </a:rPr>
                        <a:t>Unhealthy for sensitive groups</a:t>
                      </a:r>
                      <a:endParaRPr lang="en-PK"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PK" sz="1400" kern="100" dirty="0">
                          <a:effectLst/>
                        </a:rPr>
                        <a:t>35.5-55.4 µg/m³</a:t>
                      </a:r>
                      <a:endParaRPr lang="en-PK"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1835760"/>
                  </a:ext>
                </a:extLst>
              </a:tr>
              <a:tr h="267205">
                <a:tc>
                  <a:txBody>
                    <a:bodyPr/>
                    <a:lstStyle/>
                    <a:p>
                      <a:pPr algn="ctr">
                        <a:lnSpc>
                          <a:spcPct val="107000"/>
                        </a:lnSpc>
                        <a:spcAft>
                          <a:spcPts val="800"/>
                        </a:spcAft>
                      </a:pPr>
                      <a:r>
                        <a:rPr lang="en-PK" sz="1400" kern="100" dirty="0">
                          <a:effectLst/>
                        </a:rPr>
                        <a:t>Unhealthy</a:t>
                      </a:r>
                      <a:endParaRPr lang="en-PK"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PK" sz="1400" kern="100" dirty="0">
                          <a:effectLst/>
                        </a:rPr>
                        <a:t>55.5-150.4 µg/m³</a:t>
                      </a:r>
                      <a:endParaRPr lang="en-PK"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78373713"/>
                  </a:ext>
                </a:extLst>
              </a:tr>
              <a:tr h="267205">
                <a:tc>
                  <a:txBody>
                    <a:bodyPr/>
                    <a:lstStyle/>
                    <a:p>
                      <a:pPr algn="ctr">
                        <a:lnSpc>
                          <a:spcPct val="107000"/>
                        </a:lnSpc>
                        <a:spcAft>
                          <a:spcPts val="800"/>
                        </a:spcAft>
                      </a:pPr>
                      <a:r>
                        <a:rPr lang="en-PK" sz="1400" kern="100">
                          <a:effectLst/>
                        </a:rPr>
                        <a:t>Very unhealthy</a:t>
                      </a:r>
                      <a:endParaRPr lang="en-PK"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PK" sz="1400" kern="100" dirty="0">
                          <a:effectLst/>
                        </a:rPr>
                        <a:t>150.5-250.4 µg/m³</a:t>
                      </a:r>
                      <a:endParaRPr lang="en-PK"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231277"/>
                  </a:ext>
                </a:extLst>
              </a:tr>
              <a:tr h="267205">
                <a:tc>
                  <a:txBody>
                    <a:bodyPr/>
                    <a:lstStyle/>
                    <a:p>
                      <a:pPr algn="ctr">
                        <a:lnSpc>
                          <a:spcPct val="107000"/>
                        </a:lnSpc>
                        <a:spcAft>
                          <a:spcPts val="800"/>
                        </a:spcAft>
                      </a:pPr>
                      <a:r>
                        <a:rPr lang="en-PK" sz="1400" kern="100">
                          <a:effectLst/>
                        </a:rPr>
                        <a:t>Hazardous</a:t>
                      </a:r>
                      <a:endParaRPr lang="en-PK"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PK" sz="1400" kern="100" dirty="0">
                          <a:effectLst/>
                        </a:rPr>
                        <a:t>250.5 µg/m³ or higher</a:t>
                      </a:r>
                      <a:endParaRPr lang="en-PK"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7044309"/>
                  </a:ext>
                </a:extLst>
              </a:tr>
            </a:tbl>
          </a:graphicData>
        </a:graphic>
      </p:graphicFrame>
    </p:spTree>
    <p:extLst>
      <p:ext uri="{BB962C8B-B14F-4D97-AF65-F5344CB8AC3E}">
        <p14:creationId xmlns:p14="http://schemas.microsoft.com/office/powerpoint/2010/main" val="28925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20</a:t>
            </a:fld>
            <a:endParaRPr lang="en-US" dirty="0"/>
          </a:p>
        </p:txBody>
      </p:sp>
      <p:sp>
        <p:nvSpPr>
          <p:cNvPr id="3" name="TextBox 2">
            <a:extLst>
              <a:ext uri="{FF2B5EF4-FFF2-40B4-BE49-F238E27FC236}">
                <a16:creationId xmlns:a16="http://schemas.microsoft.com/office/drawing/2014/main" id="{DF9EC6DA-E0CA-9C12-CF28-1A9CCDBDAFB2}"/>
              </a:ext>
            </a:extLst>
          </p:cNvPr>
          <p:cNvSpPr txBox="1"/>
          <p:nvPr/>
        </p:nvSpPr>
        <p:spPr>
          <a:xfrm>
            <a:off x="272062" y="277596"/>
            <a:ext cx="6142382" cy="470000"/>
          </a:xfrm>
          <a:prstGeom prst="rect">
            <a:avLst/>
          </a:prstGeom>
          <a:noFill/>
        </p:spPr>
        <p:txBody>
          <a:bodyPr wrap="square">
            <a:spAutoFit/>
          </a:bodyPr>
          <a:lstStyle/>
          <a:p>
            <a:pPr marL="0" marR="0">
              <a:lnSpc>
                <a:spcPct val="107000"/>
              </a:lnSpc>
              <a:spcBef>
                <a:spcPts val="0"/>
              </a:spcBef>
              <a:spcAft>
                <a:spcPts val="0"/>
              </a:spcAft>
            </a:pPr>
            <a:r>
              <a:rPr lang="en-US" sz="2400" b="1" dirty="0">
                <a:latin typeface="Calibri" panose="020F0502020204030204" pitchFamily="34" charset="0"/>
                <a:ea typeface="Calibri" panose="020F0502020204030204" pitchFamily="34" charset="0"/>
                <a:cs typeface="Times New Roman" panose="02020603050405020304" pitchFamily="18" charset="0"/>
              </a:rPr>
              <a:t>Hexagons and Zonal Statistics:</a:t>
            </a:r>
          </a:p>
        </p:txBody>
      </p:sp>
      <p:pic>
        <p:nvPicPr>
          <p:cNvPr id="11" name="Picture 10">
            <a:extLst>
              <a:ext uri="{FF2B5EF4-FFF2-40B4-BE49-F238E27FC236}">
                <a16:creationId xmlns:a16="http://schemas.microsoft.com/office/drawing/2014/main" id="{420979B4-98E9-4AC4-C1A7-0B70540AFD42}"/>
              </a:ext>
            </a:extLst>
          </p:cNvPr>
          <p:cNvPicPr>
            <a:picLocks noChangeAspect="1"/>
          </p:cNvPicPr>
          <p:nvPr/>
        </p:nvPicPr>
        <p:blipFill>
          <a:blip r:embed="rId3"/>
          <a:stretch>
            <a:fillRect/>
          </a:stretch>
        </p:blipFill>
        <p:spPr>
          <a:xfrm>
            <a:off x="272062" y="1549531"/>
            <a:ext cx="3791087" cy="4532999"/>
          </a:xfrm>
          <a:prstGeom prst="rect">
            <a:avLst/>
          </a:prstGeom>
        </p:spPr>
      </p:pic>
      <p:pic>
        <p:nvPicPr>
          <p:cNvPr id="12" name="Picture 11">
            <a:extLst>
              <a:ext uri="{FF2B5EF4-FFF2-40B4-BE49-F238E27FC236}">
                <a16:creationId xmlns:a16="http://schemas.microsoft.com/office/drawing/2014/main" id="{FA5B5679-8329-EEEE-985C-7A5D7A518A52}"/>
              </a:ext>
            </a:extLst>
          </p:cNvPr>
          <p:cNvPicPr>
            <a:picLocks noChangeAspect="1"/>
          </p:cNvPicPr>
          <p:nvPr/>
        </p:nvPicPr>
        <p:blipFill>
          <a:blip r:embed="rId4"/>
          <a:stretch>
            <a:fillRect/>
          </a:stretch>
        </p:blipFill>
        <p:spPr>
          <a:xfrm>
            <a:off x="3450969" y="747597"/>
            <a:ext cx="2315801" cy="1818624"/>
          </a:xfrm>
          <a:prstGeom prst="rect">
            <a:avLst/>
          </a:prstGeom>
        </p:spPr>
      </p:pic>
      <p:pic>
        <p:nvPicPr>
          <p:cNvPr id="14" name="Picture 13">
            <a:extLst>
              <a:ext uri="{FF2B5EF4-FFF2-40B4-BE49-F238E27FC236}">
                <a16:creationId xmlns:a16="http://schemas.microsoft.com/office/drawing/2014/main" id="{8F6EACD0-55CE-8213-197C-DA89C1687859}"/>
              </a:ext>
            </a:extLst>
          </p:cNvPr>
          <p:cNvPicPr>
            <a:picLocks noChangeAspect="1"/>
          </p:cNvPicPr>
          <p:nvPr/>
        </p:nvPicPr>
        <p:blipFill>
          <a:blip r:embed="rId5"/>
          <a:stretch>
            <a:fillRect/>
          </a:stretch>
        </p:blipFill>
        <p:spPr>
          <a:xfrm>
            <a:off x="7036759" y="1219762"/>
            <a:ext cx="4458322" cy="5249008"/>
          </a:xfrm>
          <a:prstGeom prst="rect">
            <a:avLst/>
          </a:prstGeom>
        </p:spPr>
      </p:pic>
      <p:pic>
        <p:nvPicPr>
          <p:cNvPr id="16" name="Picture 15">
            <a:extLst>
              <a:ext uri="{FF2B5EF4-FFF2-40B4-BE49-F238E27FC236}">
                <a16:creationId xmlns:a16="http://schemas.microsoft.com/office/drawing/2014/main" id="{085D7917-44E1-6BB2-87B8-55C2830A0127}"/>
              </a:ext>
            </a:extLst>
          </p:cNvPr>
          <p:cNvPicPr>
            <a:picLocks noChangeAspect="1"/>
          </p:cNvPicPr>
          <p:nvPr/>
        </p:nvPicPr>
        <p:blipFill>
          <a:blip r:embed="rId6"/>
          <a:stretch>
            <a:fillRect/>
          </a:stretch>
        </p:blipFill>
        <p:spPr>
          <a:xfrm>
            <a:off x="10567199" y="1365822"/>
            <a:ext cx="1352739" cy="930338"/>
          </a:xfrm>
          <a:prstGeom prst="rect">
            <a:avLst/>
          </a:prstGeom>
        </p:spPr>
      </p:pic>
      <p:pic>
        <p:nvPicPr>
          <p:cNvPr id="19" name="Picture 18">
            <a:extLst>
              <a:ext uri="{FF2B5EF4-FFF2-40B4-BE49-F238E27FC236}">
                <a16:creationId xmlns:a16="http://schemas.microsoft.com/office/drawing/2014/main" id="{5C6D333B-B0B4-9BA8-4670-A9D11C09E653}"/>
              </a:ext>
            </a:extLst>
          </p:cNvPr>
          <p:cNvPicPr>
            <a:picLocks noChangeAspect="1"/>
          </p:cNvPicPr>
          <p:nvPr/>
        </p:nvPicPr>
        <p:blipFill>
          <a:blip r:embed="rId7"/>
          <a:srcRect/>
          <a:stretch/>
        </p:blipFill>
        <p:spPr>
          <a:xfrm>
            <a:off x="7036759" y="1255410"/>
            <a:ext cx="4458322" cy="5177712"/>
          </a:xfrm>
          <a:prstGeom prst="rect">
            <a:avLst/>
          </a:prstGeom>
        </p:spPr>
      </p:pic>
      <p:pic>
        <p:nvPicPr>
          <p:cNvPr id="20" name="Picture 19">
            <a:extLst>
              <a:ext uri="{FF2B5EF4-FFF2-40B4-BE49-F238E27FC236}">
                <a16:creationId xmlns:a16="http://schemas.microsoft.com/office/drawing/2014/main" id="{9E1DB004-3848-8A86-0581-F98CCCA5C3F8}"/>
              </a:ext>
            </a:extLst>
          </p:cNvPr>
          <p:cNvPicPr>
            <a:picLocks noChangeAspect="1"/>
          </p:cNvPicPr>
          <p:nvPr/>
        </p:nvPicPr>
        <p:blipFill>
          <a:blip r:embed="rId8"/>
          <a:srcRect/>
          <a:stretch/>
        </p:blipFill>
        <p:spPr>
          <a:xfrm>
            <a:off x="10567199" y="1369194"/>
            <a:ext cx="1352739" cy="923594"/>
          </a:xfrm>
          <a:prstGeom prst="rect">
            <a:avLst/>
          </a:prstGeom>
        </p:spPr>
      </p:pic>
    </p:spTree>
    <p:extLst>
      <p:ext uri="{BB962C8B-B14F-4D97-AF65-F5344CB8AC3E}">
        <p14:creationId xmlns:p14="http://schemas.microsoft.com/office/powerpoint/2010/main" val="118234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208" y="338601"/>
            <a:ext cx="3166672" cy="562296"/>
          </a:xfrm>
        </p:spPr>
        <p:txBody>
          <a:bodyPr>
            <a:noAutofit/>
          </a:bodyPr>
          <a:lstStyle/>
          <a:p>
            <a:pPr algn="just">
              <a:spcBef>
                <a:spcPts val="1800"/>
              </a:spcBef>
            </a:pPr>
            <a:r>
              <a:rPr lang="en-US" sz="2800" b="1" dirty="0">
                <a:solidFill>
                  <a:srgbClr val="0070C0"/>
                </a:solidFill>
                <a:latin typeface="Calibri" panose="020F0502020204030204" pitchFamily="34" charset="0"/>
                <a:cs typeface="Times New Roman" panose="02020603050405020304" pitchFamily="18" charset="0"/>
              </a:rPr>
              <a:t>Notebook Structure</a:t>
            </a:r>
          </a:p>
        </p:txBody>
      </p:sp>
      <p:sp>
        <p:nvSpPr>
          <p:cNvPr id="14" name="Slide Number Placeholder 13"/>
          <p:cNvSpPr>
            <a:spLocks noGrp="1"/>
          </p:cNvSpPr>
          <p:nvPr>
            <p:ph type="sldNum" sz="quarter" idx="12"/>
          </p:nvPr>
        </p:nvSpPr>
        <p:spPr>
          <a:xfrm>
            <a:off x="11321144" y="13063"/>
            <a:ext cx="727438" cy="499533"/>
          </a:xfrm>
        </p:spPr>
        <p:txBody>
          <a:bodyPr/>
          <a:lstStyle/>
          <a:p>
            <a:fld id="{6D22F896-40B5-4ADD-8801-0D06FADFA095}" type="slidenum">
              <a:rPr lang="en-US" smtClean="0"/>
              <a:pPr/>
              <a:t>21</a:t>
            </a:fld>
            <a:endParaRPr lang="en-US" dirty="0"/>
          </a:p>
        </p:txBody>
      </p:sp>
      <p:sp>
        <p:nvSpPr>
          <p:cNvPr id="3" name="TextBox 2">
            <a:extLst>
              <a:ext uri="{FF2B5EF4-FFF2-40B4-BE49-F238E27FC236}">
                <a16:creationId xmlns:a16="http://schemas.microsoft.com/office/drawing/2014/main" id="{C7F2CECF-F8CB-5AE0-326A-418A25C7FF0E}"/>
              </a:ext>
            </a:extLst>
          </p:cNvPr>
          <p:cNvSpPr txBox="1"/>
          <p:nvPr/>
        </p:nvSpPr>
        <p:spPr>
          <a:xfrm>
            <a:off x="373600" y="1006692"/>
            <a:ext cx="8594553" cy="2585323"/>
          </a:xfrm>
          <a:prstGeom prst="rect">
            <a:avLst/>
          </a:prstGeom>
          <a:noFill/>
        </p:spPr>
        <p:txBody>
          <a:bodyPr wrap="square">
            <a:spAutoFit/>
          </a:bodyPr>
          <a:lstStyle/>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Air Quality Data Cleaning and Compiling</a:t>
            </a: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Boxplot </a:t>
            </a:r>
          </a:p>
          <a:p>
            <a:pPr marL="800100" lvl="1" indent="-34290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Static and interactive</a:t>
            </a: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Using Ruptures package to detect Anomalies in PM2.5</a:t>
            </a:r>
          </a:p>
          <a:p>
            <a:pPr marL="800100" lvl="1" indent="-34290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Static and interactive</a:t>
            </a: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To get Sensor IDs with an average pm2.5_atm greater than 500.</a:t>
            </a: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Animated Scatter Plot</a:t>
            </a:r>
          </a:p>
          <a:p>
            <a:pPr marL="800100" lvl="1" indent="-34290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Map in the background and timestamp</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9816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78" y="149020"/>
            <a:ext cx="7926931" cy="639390"/>
          </a:xfrm>
        </p:spPr>
        <p:txBody>
          <a:bodyPr vert="horz" lIns="91440" tIns="45720" rIns="91440" bIns="45720" rtlCol="0" anchor="ctr">
            <a:noAutofit/>
          </a:bodyPr>
          <a:lstStyle/>
          <a:p>
            <a:pPr algn="just">
              <a:spcBef>
                <a:spcPts val="1800"/>
              </a:spcBef>
            </a:pPr>
            <a:r>
              <a:rPr lang="en-US" sz="3600" dirty="0">
                <a:solidFill>
                  <a:srgbClr val="0070C0"/>
                </a:solidFill>
                <a:latin typeface="Calibri" panose="020F0502020204030204" pitchFamily="34" charset="0"/>
                <a:cs typeface="Times New Roman" panose="02020603050405020304" pitchFamily="18" charset="0"/>
              </a:rPr>
              <a:t>Useful Resources</a:t>
            </a:r>
          </a:p>
        </p:txBody>
      </p:sp>
      <p:sp>
        <p:nvSpPr>
          <p:cNvPr id="4" name="Slide Number Placeholder 3"/>
          <p:cNvSpPr>
            <a:spLocks noGrp="1"/>
          </p:cNvSpPr>
          <p:nvPr>
            <p:ph type="sldNum" sz="quarter" idx="12"/>
          </p:nvPr>
        </p:nvSpPr>
        <p:spPr>
          <a:xfrm>
            <a:off x="11347270" y="13063"/>
            <a:ext cx="701312" cy="499533"/>
          </a:xfrm>
        </p:spPr>
        <p:txBody>
          <a:bodyPr/>
          <a:lstStyle/>
          <a:p>
            <a:fld id="{6D22F896-40B5-4ADD-8801-0D06FADFA095}" type="slidenum">
              <a:rPr lang="en-US" smtClean="0"/>
              <a:pPr/>
              <a:t>22</a:t>
            </a:fld>
            <a:endParaRPr lang="en-US" dirty="0"/>
          </a:p>
        </p:txBody>
      </p:sp>
      <p:sp>
        <p:nvSpPr>
          <p:cNvPr id="5" name="TextBox 4">
            <a:extLst>
              <a:ext uri="{FF2B5EF4-FFF2-40B4-BE49-F238E27FC236}">
                <a16:creationId xmlns:a16="http://schemas.microsoft.com/office/drawing/2014/main" id="{D052D0D0-B10B-51C7-9FD6-7BA725B9CCE8}"/>
              </a:ext>
            </a:extLst>
          </p:cNvPr>
          <p:cNvSpPr txBox="1"/>
          <p:nvPr/>
        </p:nvSpPr>
        <p:spPr>
          <a:xfrm>
            <a:off x="355678" y="1075174"/>
            <a:ext cx="10991592" cy="646331"/>
          </a:xfrm>
          <a:prstGeom prst="rect">
            <a:avLst/>
          </a:prstGeom>
          <a:noFill/>
        </p:spPr>
        <p:txBody>
          <a:bodyPr wrap="square">
            <a:spAutoFit/>
          </a:bodyPr>
          <a:lstStyle/>
          <a:p>
            <a:pPr marL="342900" indent="-342900">
              <a:buAutoNum type="arabicPeriod"/>
            </a:pPr>
            <a:endParaRPr lang="en-US" u="sng" dirty="0">
              <a:latin typeface="Söhne"/>
            </a:endParaRPr>
          </a:p>
          <a:p>
            <a:pPr marL="342900" indent="-342900">
              <a:buAutoNum type="arabicPeriod"/>
            </a:pPr>
            <a:endParaRPr lang="en-PK" dirty="0"/>
          </a:p>
        </p:txBody>
      </p:sp>
      <p:sp>
        <p:nvSpPr>
          <p:cNvPr id="8" name="TextBox 7">
            <a:extLst>
              <a:ext uri="{FF2B5EF4-FFF2-40B4-BE49-F238E27FC236}">
                <a16:creationId xmlns:a16="http://schemas.microsoft.com/office/drawing/2014/main" id="{C8685293-81E4-F2C2-3A1A-8F505D893CF3}"/>
              </a:ext>
            </a:extLst>
          </p:cNvPr>
          <p:cNvSpPr txBox="1"/>
          <p:nvPr/>
        </p:nvSpPr>
        <p:spPr>
          <a:xfrm>
            <a:off x="355678" y="988942"/>
            <a:ext cx="8519746" cy="1754326"/>
          </a:xfrm>
          <a:prstGeom prst="rect">
            <a:avLst/>
          </a:prstGeom>
          <a:noFill/>
        </p:spPr>
        <p:txBody>
          <a:bodyPr wrap="square">
            <a:spAutoFit/>
          </a:bodyPr>
          <a:lstStyle/>
          <a:p>
            <a:pPr marL="285750" indent="-285750" algn="just">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Raptures package (anomalies)</a:t>
            </a:r>
          </a:p>
          <a:p>
            <a:pPr marL="285750" indent="-285750" algn="just">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Space Time Cube (</a:t>
            </a:r>
            <a:r>
              <a:rPr lang="en-US" dirty="0">
                <a:solidFill>
                  <a:srgbClr val="374151"/>
                </a:solidFill>
                <a:latin typeface="Söhne"/>
                <a:ea typeface="Calibri" panose="020F0502020204030204" pitchFamily="34" charset="0"/>
                <a:cs typeface="Calibri" panose="020F0502020204030204" pitchFamily="34" charset="0"/>
                <a:hlinkClick r:id="rId3"/>
              </a:rPr>
              <a:t>https://pro.arcgis.com/en/pro-app/latest/tool-reference/space-time-pattern-mining/emerginghotspots.htm</a:t>
            </a:r>
            <a:r>
              <a:rPr lang="en-US" dirty="0">
                <a:solidFill>
                  <a:srgbClr val="374151"/>
                </a:solidFill>
                <a:latin typeface="Söhne"/>
                <a:ea typeface="Calibri" panose="020F0502020204030204" pitchFamily="34" charset="0"/>
                <a:cs typeface="Calibri" panose="020F0502020204030204" pitchFamily="34" charset="0"/>
              </a:rPr>
              <a:t>)</a:t>
            </a:r>
          </a:p>
          <a:p>
            <a:pPr marL="285750" indent="-285750" algn="just">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Esri Course (</a:t>
            </a:r>
            <a:r>
              <a:rPr lang="en-US" dirty="0">
                <a:solidFill>
                  <a:srgbClr val="374151"/>
                </a:solidFill>
                <a:latin typeface="Söhne"/>
                <a:ea typeface="Calibri" panose="020F0502020204030204" pitchFamily="34" charset="0"/>
                <a:cs typeface="Calibri" panose="020F0502020204030204" pitchFamily="34" charset="0"/>
                <a:hlinkClick r:id="rId4"/>
              </a:rPr>
              <a:t>https://www.esri.com/training/catalog/5e14dd09e552ed469f09c1c6/identifying-clusters-using-arcgis/</a:t>
            </a:r>
            <a:r>
              <a:rPr lang="en-US" dirty="0">
                <a:solidFill>
                  <a:srgbClr val="374151"/>
                </a:solidFill>
                <a:latin typeface="Söhne"/>
                <a:ea typeface="Calibri" panose="020F0502020204030204" pitchFamily="34" charset="0"/>
                <a:cs typeface="Calibri" panose="020F0502020204030204" pitchFamily="34" charset="0"/>
              </a:rPr>
              <a:t>)</a:t>
            </a:r>
          </a:p>
        </p:txBody>
      </p:sp>
      <p:sp>
        <p:nvSpPr>
          <p:cNvPr id="9" name="TextBox 8">
            <a:extLst>
              <a:ext uri="{FF2B5EF4-FFF2-40B4-BE49-F238E27FC236}">
                <a16:creationId xmlns:a16="http://schemas.microsoft.com/office/drawing/2014/main" id="{86C0691B-65CA-5636-B99E-AAF1992E5980}"/>
              </a:ext>
            </a:extLst>
          </p:cNvPr>
          <p:cNvSpPr txBox="1"/>
          <p:nvPr/>
        </p:nvSpPr>
        <p:spPr>
          <a:xfrm>
            <a:off x="5274310" y="424553"/>
            <a:ext cx="1643380" cy="369332"/>
          </a:xfrm>
          <a:prstGeom prst="rect">
            <a:avLst/>
          </a:prstGeom>
          <a:solidFill>
            <a:schemeClr val="accent2">
              <a:lumMod val="40000"/>
              <a:lumOff val="60000"/>
            </a:schemeClr>
          </a:solidFill>
        </p:spPr>
        <p:txBody>
          <a:bodyPr wrap="square">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hlinkClick r:id="rId5"/>
              </a:rPr>
              <a:t>Esri Courses</a:t>
            </a:r>
            <a:endParaRPr lang="en-PK"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23F1C95-2CA9-08A2-9AF9-4D3B7479EA63}"/>
              </a:ext>
            </a:extLst>
          </p:cNvPr>
          <p:cNvSpPr txBox="1"/>
          <p:nvPr/>
        </p:nvSpPr>
        <p:spPr>
          <a:xfrm>
            <a:off x="355678" y="3745401"/>
            <a:ext cx="6101860" cy="1200329"/>
          </a:xfrm>
          <a:prstGeom prst="rect">
            <a:avLst/>
          </a:prstGeom>
          <a:noFill/>
        </p:spPr>
        <p:txBody>
          <a:bodyPr wrap="square">
            <a:spAutoFit/>
          </a:bodyPr>
          <a:lstStyle/>
          <a:p>
            <a:r>
              <a:rPr lang="en-US" dirty="0">
                <a:solidFill>
                  <a:srgbClr val="374151"/>
                </a:solidFill>
                <a:latin typeface="Söhne"/>
                <a:ea typeface="Calibri" panose="020F0502020204030204" pitchFamily="34" charset="0"/>
                <a:cs typeface="Calibri" panose="020F0502020204030204" pitchFamily="34" charset="0"/>
              </a:rPr>
              <a:t>3 tools to do time series forecasting in ArcGIS Pro</a:t>
            </a:r>
          </a:p>
          <a:p>
            <a:pPr marL="285750" indent="-285750">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Curve Fit Forecast (simplest)</a:t>
            </a:r>
          </a:p>
          <a:p>
            <a:pPr marL="285750" indent="-285750">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Exponential Forecast</a:t>
            </a:r>
          </a:p>
          <a:p>
            <a:pPr marL="285750" indent="-285750">
              <a:buFont typeface="Wingdings" panose="05000000000000000000" pitchFamily="2" charset="2"/>
              <a:buChar char="§"/>
            </a:pPr>
            <a:r>
              <a:rPr lang="en-US" dirty="0">
                <a:solidFill>
                  <a:srgbClr val="374151"/>
                </a:solidFill>
                <a:latin typeface="Söhne"/>
                <a:ea typeface="Calibri" panose="020F0502020204030204" pitchFamily="34" charset="0"/>
                <a:cs typeface="Calibri" panose="020F0502020204030204" pitchFamily="34" charset="0"/>
              </a:rPr>
              <a:t>Forrest-based Forecast</a:t>
            </a:r>
            <a:endParaRPr lang="en-PK" dirty="0"/>
          </a:p>
        </p:txBody>
      </p:sp>
    </p:spTree>
    <p:extLst>
      <p:ext uri="{BB962C8B-B14F-4D97-AF65-F5344CB8AC3E}">
        <p14:creationId xmlns:p14="http://schemas.microsoft.com/office/powerpoint/2010/main" val="3823714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78" y="149020"/>
            <a:ext cx="7926931" cy="639390"/>
          </a:xfrm>
        </p:spPr>
        <p:txBody>
          <a:bodyPr vert="horz" lIns="91440" tIns="45720" rIns="91440" bIns="45720" rtlCol="0" anchor="ctr">
            <a:noAutofit/>
          </a:bodyPr>
          <a:lstStyle/>
          <a:p>
            <a:pPr algn="just">
              <a:spcBef>
                <a:spcPts val="1800"/>
              </a:spcBef>
            </a:pPr>
            <a:r>
              <a:rPr lang="en-US" sz="3600" dirty="0">
                <a:solidFill>
                  <a:srgbClr val="0070C0"/>
                </a:solidFill>
                <a:latin typeface="Calibri" panose="020F0502020204030204" pitchFamily="34" charset="0"/>
                <a:cs typeface="Times New Roman" panose="02020603050405020304" pitchFamily="18" charset="0"/>
              </a:rPr>
              <a:t>REFERENCES</a:t>
            </a:r>
          </a:p>
        </p:txBody>
      </p:sp>
      <p:sp>
        <p:nvSpPr>
          <p:cNvPr id="4" name="Slide Number Placeholder 3"/>
          <p:cNvSpPr>
            <a:spLocks noGrp="1"/>
          </p:cNvSpPr>
          <p:nvPr>
            <p:ph type="sldNum" sz="quarter" idx="12"/>
          </p:nvPr>
        </p:nvSpPr>
        <p:spPr>
          <a:xfrm>
            <a:off x="11347270" y="13063"/>
            <a:ext cx="701312" cy="499533"/>
          </a:xfrm>
        </p:spPr>
        <p:txBody>
          <a:bodyPr/>
          <a:lstStyle/>
          <a:p>
            <a:fld id="{6D22F896-40B5-4ADD-8801-0D06FADFA095}" type="slidenum">
              <a:rPr lang="en-US" smtClean="0"/>
              <a:pPr/>
              <a:t>23</a:t>
            </a:fld>
            <a:endParaRPr lang="en-US" dirty="0"/>
          </a:p>
        </p:txBody>
      </p:sp>
      <p:sp>
        <p:nvSpPr>
          <p:cNvPr id="5" name="TextBox 4">
            <a:extLst>
              <a:ext uri="{FF2B5EF4-FFF2-40B4-BE49-F238E27FC236}">
                <a16:creationId xmlns:a16="http://schemas.microsoft.com/office/drawing/2014/main" id="{D052D0D0-B10B-51C7-9FD6-7BA725B9CCE8}"/>
              </a:ext>
            </a:extLst>
          </p:cNvPr>
          <p:cNvSpPr txBox="1"/>
          <p:nvPr/>
        </p:nvSpPr>
        <p:spPr>
          <a:xfrm>
            <a:off x="355678" y="1075174"/>
            <a:ext cx="10991592" cy="646331"/>
          </a:xfrm>
          <a:prstGeom prst="rect">
            <a:avLst/>
          </a:prstGeom>
          <a:noFill/>
        </p:spPr>
        <p:txBody>
          <a:bodyPr wrap="square">
            <a:spAutoFit/>
          </a:bodyPr>
          <a:lstStyle/>
          <a:p>
            <a:pPr marL="342900" indent="-342900">
              <a:buAutoNum type="arabicPeriod"/>
            </a:pPr>
            <a:endParaRPr lang="en-US" u="sng" dirty="0">
              <a:latin typeface="Söhne"/>
            </a:endParaRPr>
          </a:p>
          <a:p>
            <a:pPr marL="342900" indent="-342900">
              <a:buAutoNum type="arabicPeriod"/>
            </a:pPr>
            <a:endParaRPr lang="en-PK" dirty="0"/>
          </a:p>
        </p:txBody>
      </p:sp>
      <p:sp>
        <p:nvSpPr>
          <p:cNvPr id="6" name="TextBox 5">
            <a:extLst>
              <a:ext uri="{FF2B5EF4-FFF2-40B4-BE49-F238E27FC236}">
                <a16:creationId xmlns:a16="http://schemas.microsoft.com/office/drawing/2014/main" id="{8EE9AC37-F959-457E-656E-EC5C9AD50B1C}"/>
              </a:ext>
            </a:extLst>
          </p:cNvPr>
          <p:cNvSpPr txBox="1"/>
          <p:nvPr/>
        </p:nvSpPr>
        <p:spPr>
          <a:xfrm>
            <a:off x="355678" y="912474"/>
            <a:ext cx="11056737" cy="5509200"/>
          </a:xfrm>
          <a:prstGeom prst="rect">
            <a:avLst/>
          </a:prstGeom>
          <a:noFill/>
        </p:spPr>
        <p:txBody>
          <a:bodyPr wrap="square">
            <a:spAutoFit/>
          </a:bodyPr>
          <a:lstStyle/>
          <a:p>
            <a:pPr marL="114300" indent="-342900" algn="just">
              <a:buFont typeface="+mj-lt"/>
              <a:buAutoNum type="arabicPeriod"/>
            </a:pP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World Health Organization. (2021, November 15). Ambient (Outdoor) Air Pollution. Retrieved from</a:t>
            </a:r>
            <a:r>
              <a:rPr lang="en-PK" sz="16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3"/>
              </a:rPr>
              <a:t> </a:t>
            </a:r>
            <a:r>
              <a:rPr lang="en-PK" sz="1600" u="sng" dirty="0">
                <a:solidFill>
                  <a:srgbClr val="1155CC"/>
                </a:solidFill>
                <a:effectLst/>
                <a:latin typeface="Calibri" panose="020F0502020204030204" pitchFamily="34" charset="0"/>
                <a:ea typeface="Calibri" panose="020F0502020204030204" pitchFamily="34" charset="0"/>
                <a:cs typeface="Calibri" panose="020F0502020204030204" pitchFamily="34" charset="0"/>
                <a:hlinkClick r:id="rId3"/>
              </a:rPr>
              <a:t>https://www.who.int/news-room/fact-sheets/detail/ambient-(outdoor)-air-quality-and-health</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PK" sz="1600" dirty="0">
              <a:effectLst/>
              <a:latin typeface="Calibri" panose="020F0502020204030204" pitchFamily="34" charset="0"/>
              <a:ea typeface="Calibri" panose="020F0502020204030204" pitchFamily="34" charset="0"/>
              <a:cs typeface="Calibri" panose="020F0502020204030204" pitchFamily="34" charset="0"/>
            </a:endParaRPr>
          </a:p>
          <a:p>
            <a:pPr marL="114300" indent="-342900" algn="just">
              <a:buFont typeface="+mj-lt"/>
              <a:buAutoNum type="arabicPeriod"/>
            </a:pP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Chen, Z., Chen, D., Zhao, C., Kwan, M. P., Cai, J., Zhuang, Y., ... &amp; Xu, B. (2020). Influence of meteorological conditions on PM2. 5 concentrations across China: A review of methodology and mechanism. Environment international, 139, 105558.</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114300" indent="-342900" algn="just">
              <a:buFont typeface="+mj-lt"/>
              <a:buAutoNum type="arabicPeriod"/>
            </a:pP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Guan, W. J., Zheng, X. Y., Chung, K. F., &amp; Zhong, N. S. (2016). Impact of air pollution on the burden of chronic respiratory diseases in China: time for urgent action. The Lancet, 388(10054), 1939-1951.</a:t>
            </a:r>
            <a:endParaRPr lang="en-PK" sz="1600" dirty="0">
              <a:effectLst/>
              <a:latin typeface="Calibri" panose="020F0502020204030204" pitchFamily="34" charset="0"/>
              <a:ea typeface="Calibri" panose="020F0502020204030204" pitchFamily="34" charset="0"/>
              <a:cs typeface="Calibri" panose="020F0502020204030204" pitchFamily="34" charset="0"/>
            </a:endParaRPr>
          </a:p>
          <a:p>
            <a:pPr marL="114300" indent="-342900" algn="just">
              <a:buFont typeface="+mj-lt"/>
              <a:buAutoNum type="arabicPeriod"/>
            </a:pP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Guo, L. C., Zhang, Y., Lin, H., Zeng, W., Liu, T., Xiao, J., ... &amp; Ma, W. (2016). The washout effects of rainfall on atmospheric particulate pollution in two Chinese cities.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Environmental pollution</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215</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195-202.</a:t>
            </a:r>
            <a:endParaRPr lang="en-PK" sz="1600" dirty="0">
              <a:effectLst/>
              <a:latin typeface="Calibri" panose="020F0502020204030204" pitchFamily="34" charset="0"/>
              <a:ea typeface="Calibri" panose="020F0502020204030204" pitchFamily="34" charset="0"/>
              <a:cs typeface="Calibri" panose="020F0502020204030204" pitchFamily="34" charset="0"/>
            </a:endParaRPr>
          </a:p>
          <a:p>
            <a:pPr marL="114300" indent="-342900" algn="just">
              <a:buFont typeface="+mj-lt"/>
              <a:buAutoNum type="arabicPeriod"/>
            </a:pPr>
            <a:r>
              <a:rPr lang="en-PK" sz="1600"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Duhanyan</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N., &amp; </a:t>
            </a:r>
            <a:r>
              <a:rPr lang="en-PK" sz="1600"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Roustan</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Y. (2011). Below-cloud scavenging by rain of atmospheric gases and particulates.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Atmospheric Environment</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45</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(39), 7201-7217.</a:t>
            </a:r>
            <a:endParaRPr lang="en-PK" sz="1600" dirty="0">
              <a:effectLst/>
              <a:latin typeface="Calibri" panose="020F0502020204030204" pitchFamily="34" charset="0"/>
              <a:ea typeface="Calibri" panose="020F0502020204030204" pitchFamily="34" charset="0"/>
              <a:cs typeface="Calibri" panose="020F0502020204030204" pitchFamily="34" charset="0"/>
            </a:endParaRPr>
          </a:p>
          <a:p>
            <a:pPr marL="114300" indent="-342900" algn="just">
              <a:buFont typeface="+mj-lt"/>
              <a:buAutoNum type="arabicPeriod"/>
            </a:pP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Feng, X., &amp; Wang, S. (2012). Influence of different weather events on concentrations of particulate matter with different sizes in Lanzhou, China.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Journal of Environmental Sciences</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24</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 665-674.</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PK" sz="1600" u="sng" dirty="0">
                <a:solidFill>
                  <a:srgbClr val="1155CC"/>
                </a:solidFill>
                <a:effectLst/>
                <a:latin typeface="Calibri" panose="020F0502020204030204" pitchFamily="34" charset="0"/>
                <a:ea typeface="Calibri" panose="020F0502020204030204" pitchFamily="34" charset="0"/>
                <a:cs typeface="Calibri" panose="020F0502020204030204" pitchFamily="34" charset="0"/>
                <a:hlinkClick r:id="rId4"/>
              </a:rPr>
              <a:t>Link</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a:t>
            </a:r>
            <a:endParaRPr lang="en-PK" sz="1600" dirty="0">
              <a:effectLst/>
              <a:latin typeface="Calibri" panose="020F0502020204030204" pitchFamily="34" charset="0"/>
              <a:ea typeface="Calibri" panose="020F0502020204030204" pitchFamily="34" charset="0"/>
              <a:cs typeface="Calibri" panose="020F0502020204030204" pitchFamily="34" charset="0"/>
            </a:endParaRPr>
          </a:p>
          <a:p>
            <a:pPr marL="114300" indent="-342900" algn="just">
              <a:buFont typeface="+mj-lt"/>
              <a:buAutoNum type="arabicPeriod"/>
            </a:pP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Jing, Z., Liu, P., Wang, T., Song, H., Lee, J., Xu, T., &amp; Xing, Y. (2020). Effects of meteorological factors and anthropogenic precursors on PM2. 5 concentrations in cities in China.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Sustainability</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 3550.</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PK" sz="1600" u="sng" dirty="0">
                <a:solidFill>
                  <a:srgbClr val="1155CC"/>
                </a:solidFill>
                <a:effectLst/>
                <a:latin typeface="Calibri" panose="020F0502020204030204" pitchFamily="34" charset="0"/>
                <a:ea typeface="Calibri" panose="020F0502020204030204" pitchFamily="34" charset="0"/>
                <a:cs typeface="Calibri" panose="020F0502020204030204" pitchFamily="34" charset="0"/>
                <a:hlinkClick r:id="rId5"/>
              </a:rPr>
              <a:t>Link</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a:t>
            </a:r>
            <a:endParaRPr lang="en-PK" sz="1600" dirty="0">
              <a:effectLst/>
              <a:latin typeface="Calibri" panose="020F0502020204030204" pitchFamily="34" charset="0"/>
              <a:ea typeface="Calibri" panose="020F0502020204030204" pitchFamily="34" charset="0"/>
              <a:cs typeface="Calibri" panose="020F0502020204030204" pitchFamily="34" charset="0"/>
            </a:endParaRPr>
          </a:p>
          <a:p>
            <a:pPr marL="114300" indent="-342900" algn="just">
              <a:buFont typeface="+mj-lt"/>
              <a:buAutoNum type="arabicPeriod"/>
            </a:pP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Sun, R., Zhou, Y., Wu, J., &amp; Gong, Z. (2019). Influencing factors of PM2. 5 pollution: Disaster points of meteorological factors.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International Journal of Environmental Research and Public Health</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16</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 3891.</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PK" sz="1600" u="sng" dirty="0">
                <a:solidFill>
                  <a:srgbClr val="1155CC"/>
                </a:solidFill>
                <a:effectLst/>
                <a:latin typeface="Calibri" panose="020F0502020204030204" pitchFamily="34" charset="0"/>
                <a:ea typeface="Calibri" panose="020F0502020204030204" pitchFamily="34" charset="0"/>
                <a:cs typeface="Calibri" panose="020F0502020204030204" pitchFamily="34" charset="0"/>
                <a:hlinkClick r:id="rId6"/>
              </a:rPr>
              <a:t>Link</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a:t>
            </a:r>
            <a:endParaRPr lang="en-PK" sz="1600" dirty="0">
              <a:effectLst/>
              <a:latin typeface="Calibri" panose="020F0502020204030204" pitchFamily="34" charset="0"/>
              <a:ea typeface="Calibri" panose="020F0502020204030204" pitchFamily="34" charset="0"/>
              <a:cs typeface="Calibri" panose="020F0502020204030204" pitchFamily="34" charset="0"/>
            </a:endParaRPr>
          </a:p>
          <a:p>
            <a:pPr marL="114300" indent="-342900" algn="just">
              <a:buFont typeface="+mj-lt"/>
              <a:buAutoNum type="arabicPeriod"/>
            </a:pP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Guo, X., Shi, J., Ren, D., Ren, J., &amp; Liu, Q. (2017). Correlations between air pollutant emission, logistic services, GDP, and urban population growth from vector autoregressive </a:t>
            </a:r>
            <a:r>
              <a:rPr lang="en-PK" sz="1600"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modeling</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 case study of Beijing.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Natural Hazards</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87</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885-897.</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(Link)</a:t>
            </a:r>
            <a:endParaRPr lang="en-PK" sz="1600" dirty="0">
              <a:effectLst/>
              <a:latin typeface="Calibri" panose="020F0502020204030204" pitchFamily="34" charset="0"/>
              <a:ea typeface="Calibri" panose="020F0502020204030204" pitchFamily="34" charset="0"/>
              <a:cs typeface="Calibri" panose="020F0502020204030204" pitchFamily="34" charset="0"/>
            </a:endParaRPr>
          </a:p>
          <a:p>
            <a:pPr marL="114300" indent="-342900" algn="just">
              <a:buFont typeface="+mj-lt"/>
              <a:buAutoNum type="arabicPeriod"/>
            </a:pP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Chen, D., Liu, X., Lang, J., Zhou, Y., Wei, L., Wang, X., &amp; Guo, X. (2017). Estimating the contribution of regional transport to PM2. 5 air pollution in a rural area on the North China Plain.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Science of the Total Environment</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583</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280-291.</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PK" sz="1600" u="sng" dirty="0">
                <a:solidFill>
                  <a:srgbClr val="1155CC"/>
                </a:solidFill>
                <a:effectLst/>
                <a:latin typeface="Calibri" panose="020F0502020204030204" pitchFamily="34" charset="0"/>
                <a:ea typeface="Calibri" panose="020F0502020204030204" pitchFamily="34" charset="0"/>
                <a:cs typeface="Calibri" panose="020F0502020204030204" pitchFamily="34" charset="0"/>
                <a:hlinkClick r:id="rId7"/>
              </a:rPr>
              <a:t>Link</a:t>
            </a: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a:t>
            </a:r>
            <a:endParaRPr lang="en-PK" sz="1600" dirty="0">
              <a:effectLst/>
              <a:latin typeface="Calibri" panose="020F0502020204030204" pitchFamily="34" charset="0"/>
              <a:ea typeface="Calibri" panose="020F0502020204030204" pitchFamily="34" charset="0"/>
              <a:cs typeface="Calibri" panose="020F0502020204030204" pitchFamily="34" charset="0"/>
            </a:endParaRPr>
          </a:p>
          <a:p>
            <a:pPr marL="114300" indent="-342900" algn="just">
              <a:buFont typeface="+mj-lt"/>
              <a:buAutoNum type="arabicPeriod"/>
            </a:pPr>
            <a:r>
              <a:rPr lang="en-PK"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Wang, S., Liu, X., Yang, X., Zou, B., &amp; Wang, J. (2018). Spatial variations of PM2. 5 in Chinese cities for the joint impacts of human activities and natural conditions: A global and local regression perspective.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Journal of cleaner production</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PK"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203</a:t>
            </a:r>
            <a:r>
              <a:rPr lang="en-PK"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PK" sz="1600" dirty="0">
                <a:solidFill>
                  <a:srgbClr val="000000"/>
                </a:solidFill>
                <a:effectLst/>
                <a:latin typeface="Calibri" panose="020F0502020204030204" pitchFamily="34" charset="0"/>
                <a:ea typeface="Times New Roman" panose="02020603050405020304" pitchFamily="18" charset="0"/>
              </a:rPr>
              <a:t>143-152.</a:t>
            </a:r>
            <a:r>
              <a:rPr lang="en-PK" sz="1600" dirty="0">
                <a:solidFill>
                  <a:srgbClr val="222222"/>
                </a:solidFill>
                <a:effectLst/>
                <a:latin typeface="Calibri" panose="020F0502020204030204" pitchFamily="34" charset="0"/>
                <a:ea typeface="Times New Roman" panose="02020603050405020304" pitchFamily="18" charset="0"/>
              </a:rPr>
              <a:t> (</a:t>
            </a:r>
            <a:r>
              <a:rPr lang="en-PK" sz="1600" u="sng" dirty="0">
                <a:solidFill>
                  <a:srgbClr val="1155CC"/>
                </a:solidFill>
                <a:effectLst/>
                <a:latin typeface="Calibri" panose="020F0502020204030204" pitchFamily="34" charset="0"/>
                <a:ea typeface="Times New Roman" panose="02020603050405020304" pitchFamily="18" charset="0"/>
                <a:hlinkClick r:id="rId8"/>
              </a:rPr>
              <a:t>Link</a:t>
            </a:r>
            <a:r>
              <a:rPr lang="en-PK" sz="1600" dirty="0">
                <a:solidFill>
                  <a:srgbClr val="222222"/>
                </a:solidFill>
                <a:effectLst/>
                <a:latin typeface="Calibri" panose="020F0502020204030204" pitchFamily="34" charset="0"/>
                <a:ea typeface="Times New Roman" panose="02020603050405020304" pitchFamily="18" charset="0"/>
              </a:rPr>
              <a:t>)</a:t>
            </a:r>
            <a:r>
              <a:rPr lang="en-PK" sz="1600"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269892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228" y="2869283"/>
            <a:ext cx="4645543" cy="1119433"/>
          </a:xfrm>
        </p:spPr>
        <p:txBody>
          <a:bodyPr>
            <a:noAutofit/>
          </a:bodyPr>
          <a:lstStyle/>
          <a:p>
            <a:pPr algn="ctr">
              <a:spcBef>
                <a:spcPts val="1800"/>
              </a:spcBef>
            </a:pPr>
            <a:r>
              <a:rPr lang="en-US" sz="6000" dirty="0">
                <a:solidFill>
                  <a:srgbClr val="0070C0"/>
                </a:solidFill>
                <a:latin typeface="Calibri" panose="020F0502020204030204" pitchFamily="34" charset="0"/>
                <a:cs typeface="Times New Roman" panose="02020603050405020304" pitchFamily="18" charset="0"/>
              </a:rPr>
              <a:t>QUESTIONS?</a:t>
            </a:r>
          </a:p>
        </p:txBody>
      </p:sp>
      <p:sp>
        <p:nvSpPr>
          <p:cNvPr id="14" name="Slide Number Placeholder 13"/>
          <p:cNvSpPr>
            <a:spLocks noGrp="1"/>
          </p:cNvSpPr>
          <p:nvPr>
            <p:ph type="sldNum" sz="quarter" idx="12"/>
          </p:nvPr>
        </p:nvSpPr>
        <p:spPr>
          <a:xfrm>
            <a:off x="11190514" y="13063"/>
            <a:ext cx="858067" cy="499533"/>
          </a:xfrm>
        </p:spPr>
        <p:txBody>
          <a:bodyPr/>
          <a:lstStyle/>
          <a:p>
            <a:fld id="{6D22F896-40B5-4ADD-8801-0D06FADFA095}" type="slidenum">
              <a:rPr lang="en-US" smtClean="0"/>
              <a:pPr/>
              <a:t>24</a:t>
            </a:fld>
            <a:endParaRPr lang="en-US" dirty="0"/>
          </a:p>
        </p:txBody>
      </p:sp>
    </p:spTree>
    <p:extLst>
      <p:ext uri="{BB962C8B-B14F-4D97-AF65-F5344CB8AC3E}">
        <p14:creationId xmlns:p14="http://schemas.microsoft.com/office/powerpoint/2010/main" val="2902784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7897" y="0"/>
            <a:ext cx="670069" cy="499533"/>
          </a:xfrm>
        </p:spPr>
        <p:txBody>
          <a:bodyPr/>
          <a:lstStyle/>
          <a:p>
            <a:fld id="{6D22F896-40B5-4ADD-8801-0D06FADFA095}" type="slidenum">
              <a:rPr lang="en-US" sz="2400" smtClean="0"/>
              <a:pPr/>
              <a:t>3</a:t>
            </a:fld>
            <a:endParaRPr lang="en-US" dirty="0"/>
          </a:p>
        </p:txBody>
      </p:sp>
      <p:sp>
        <p:nvSpPr>
          <p:cNvPr id="6" name="Title 1">
            <a:extLst>
              <a:ext uri="{FF2B5EF4-FFF2-40B4-BE49-F238E27FC236}">
                <a16:creationId xmlns:a16="http://schemas.microsoft.com/office/drawing/2014/main" id="{9881F052-23B7-4000-A272-DB7668BE54A2}"/>
              </a:ext>
            </a:extLst>
          </p:cNvPr>
          <p:cNvSpPr>
            <a:spLocks noGrp="1"/>
          </p:cNvSpPr>
          <p:nvPr>
            <p:ph type="title"/>
          </p:nvPr>
        </p:nvSpPr>
        <p:spPr>
          <a:xfrm>
            <a:off x="355600" y="280193"/>
            <a:ext cx="4810289" cy="639763"/>
          </a:xfrm>
        </p:spPr>
        <p:txBody>
          <a:bodyPr>
            <a:normAutofit/>
          </a:bodyPr>
          <a:lstStyle/>
          <a:p>
            <a:pPr algn="just">
              <a:spcBef>
                <a:spcPts val="1800"/>
              </a:spcBef>
            </a:pPr>
            <a:r>
              <a:rPr lang="en-US" sz="32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DATASET Links</a:t>
            </a:r>
            <a:endParaRPr lang="en-US" sz="3200" dirty="0">
              <a:solidFill>
                <a:srgbClr val="0070C0"/>
              </a:solidFill>
              <a:latin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DBF986A-3173-4BBA-9024-8790641E749A}"/>
              </a:ext>
            </a:extLst>
          </p:cNvPr>
          <p:cNvPicPr>
            <a:picLocks noChangeAspect="1"/>
          </p:cNvPicPr>
          <p:nvPr/>
        </p:nvPicPr>
        <p:blipFill>
          <a:blip r:embed="rId3"/>
          <a:stretch>
            <a:fillRect/>
          </a:stretch>
        </p:blipFill>
        <p:spPr>
          <a:xfrm>
            <a:off x="10090766" y="481253"/>
            <a:ext cx="923925" cy="523875"/>
          </a:xfrm>
          <a:prstGeom prst="rect">
            <a:avLst/>
          </a:prstGeom>
        </p:spPr>
      </p:pic>
      <p:pic>
        <p:nvPicPr>
          <p:cNvPr id="11" name="Picture 10">
            <a:extLst>
              <a:ext uri="{FF2B5EF4-FFF2-40B4-BE49-F238E27FC236}">
                <a16:creationId xmlns:a16="http://schemas.microsoft.com/office/drawing/2014/main" id="{10A7B861-7C06-40D4-BE25-AEE271309215}"/>
              </a:ext>
            </a:extLst>
          </p:cNvPr>
          <p:cNvPicPr>
            <a:picLocks noChangeAspect="1"/>
          </p:cNvPicPr>
          <p:nvPr/>
        </p:nvPicPr>
        <p:blipFill>
          <a:blip r:embed="rId3"/>
          <a:stretch>
            <a:fillRect/>
          </a:stretch>
        </p:blipFill>
        <p:spPr>
          <a:xfrm>
            <a:off x="10783709" y="338137"/>
            <a:ext cx="461963" cy="261938"/>
          </a:xfrm>
          <a:prstGeom prst="rect">
            <a:avLst/>
          </a:prstGeom>
        </p:spPr>
      </p:pic>
      <p:sp>
        <p:nvSpPr>
          <p:cNvPr id="10" name="TextBox 9">
            <a:extLst>
              <a:ext uri="{FF2B5EF4-FFF2-40B4-BE49-F238E27FC236}">
                <a16:creationId xmlns:a16="http://schemas.microsoft.com/office/drawing/2014/main" id="{18BA6009-F35E-42C7-678B-A51907783B2F}"/>
              </a:ext>
            </a:extLst>
          </p:cNvPr>
          <p:cNvSpPr txBox="1"/>
          <p:nvPr/>
        </p:nvSpPr>
        <p:spPr>
          <a:xfrm>
            <a:off x="355600" y="949639"/>
            <a:ext cx="8128000" cy="400110"/>
          </a:xfrm>
          <a:prstGeom prst="rect">
            <a:avLst/>
          </a:prstGeom>
          <a:noFill/>
        </p:spPr>
        <p:txBody>
          <a:bodyPr wrap="square" rtlCol="0">
            <a:spAutoFit/>
          </a:bodyPr>
          <a:lstStyle/>
          <a:p>
            <a:pPr marL="457200" indent="-457200" algn="just">
              <a:buFont typeface="+mj-lt"/>
              <a:buAutoNum type="arabicPeriod"/>
            </a:pPr>
            <a:r>
              <a:rPr lang="en-US" sz="2000" dirty="0">
                <a:latin typeface="Calibri" panose="020F0502020204030204" pitchFamily="34" charset="0"/>
                <a:cs typeface="Calibri" panose="020F0502020204030204" pitchFamily="34" charset="0"/>
              </a:rPr>
              <a:t>Minneapolis Boundary				</a:t>
            </a:r>
            <a:r>
              <a:rPr lang="en-US" sz="2000" dirty="0">
                <a:latin typeface="Calibri" panose="020F0502020204030204" pitchFamily="34" charset="0"/>
                <a:cs typeface="Calibri" panose="020F0502020204030204" pitchFamily="34" charset="0"/>
                <a:hlinkClick r:id="rId4"/>
              </a:rPr>
              <a:t>Link here</a:t>
            </a:r>
            <a:r>
              <a:rPr lang="en-US" sz="20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544042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41C19C-969E-4FD5-9B23-850EBABF4E0C}"/>
              </a:ext>
            </a:extLst>
          </p:cNvPr>
          <p:cNvSpPr txBox="1"/>
          <p:nvPr/>
        </p:nvSpPr>
        <p:spPr>
          <a:xfrm>
            <a:off x="373601" y="964619"/>
            <a:ext cx="7307359" cy="4524315"/>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Air pollution, especially through </a:t>
            </a:r>
            <a:r>
              <a:rPr lang="en-US" b="0" i="0" dirty="0">
                <a:effectLst/>
                <a:latin typeface="Calibri" panose="020F0502020204030204" pitchFamily="34" charset="0"/>
                <a:ea typeface="Calibri" panose="020F0502020204030204" pitchFamily="34" charset="0"/>
                <a:cs typeface="Calibri" panose="020F0502020204030204" pitchFamily="34" charset="0"/>
              </a:rPr>
              <a:t>PM2.5 </a:t>
            </a:r>
            <a:r>
              <a:rPr lang="en-US" dirty="0">
                <a:latin typeface="Calibri" panose="020F0502020204030204" pitchFamily="34" charset="0"/>
                <a:ea typeface="Calibri" panose="020F0502020204030204" pitchFamily="34" charset="0"/>
                <a:cs typeface="Calibri" panose="020F0502020204030204" pitchFamily="34" charset="0"/>
              </a:rPr>
              <a:t>in Twin Cities metropolitan area </a:t>
            </a:r>
            <a:r>
              <a:rPr lang="en-US" b="0" i="0" dirty="0">
                <a:effectLst/>
                <a:latin typeface="Calibri" panose="020F0502020204030204" pitchFamily="34" charset="0"/>
                <a:ea typeface="Calibri" panose="020F0502020204030204" pitchFamily="34" charset="0"/>
                <a:cs typeface="Calibri" panose="020F0502020204030204" pitchFamily="34" charset="0"/>
              </a:rPr>
              <a:t>is a significant environmental and public health concern and </a:t>
            </a:r>
            <a:r>
              <a:rPr lang="en-US" dirty="0">
                <a:latin typeface="Calibri" panose="020F0502020204030204" pitchFamily="34" charset="0"/>
                <a:ea typeface="Calibri" panose="020F0502020204030204" pitchFamily="34" charset="0"/>
                <a:cs typeface="Calibri" panose="020F0502020204030204" pitchFamily="34" charset="0"/>
              </a:rPr>
              <a:t>has been linked to a range of health problems.</a:t>
            </a:r>
          </a:p>
          <a:p>
            <a:pPr algn="just"/>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How does air quality vary spatially and temporally within the Minneapolis metropolitan areas, considering factors such as seasons, days of the week, and hours of the day?</a:t>
            </a:r>
          </a:p>
          <a:p>
            <a:pPr marL="285750" indent="-285750" algn="just">
              <a:buFont typeface="Wingdings" panose="05000000000000000000" pitchFamily="2" charset="2"/>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What are the relationships between human mobility patterns, weather conditions, population distribution, employment density, land use, and traffic patterns, and air quality in the absence of high-resolution temporal air quality data?</a:t>
            </a:r>
          </a:p>
          <a:p>
            <a:pPr marL="285750" indent="-285750" algn="just">
              <a:buFont typeface="Wingdings" panose="05000000000000000000" pitchFamily="2" charset="2"/>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What spatial-temporal patterns and trends exist in the air quality of the Twin Cities metro area, and how can this information be used to inform air quality management and policies?</a:t>
            </a:r>
          </a:p>
        </p:txBody>
      </p:sp>
      <p:sp>
        <p:nvSpPr>
          <p:cNvPr id="4" name="Slide Number Placeholder 3"/>
          <p:cNvSpPr>
            <a:spLocks noGrp="1"/>
          </p:cNvSpPr>
          <p:nvPr>
            <p:ph type="sldNum" sz="quarter" idx="12"/>
          </p:nvPr>
        </p:nvSpPr>
        <p:spPr/>
        <p:txBody>
          <a:bodyPr/>
          <a:lstStyle/>
          <a:p>
            <a:fld id="{6D22F896-40B5-4ADD-8801-0D06FADFA095}" type="slidenum">
              <a:rPr lang="en-US" smtClean="0"/>
              <a:pPr/>
              <a:t>4</a:t>
            </a:fld>
            <a:endParaRPr lang="en-US" dirty="0"/>
          </a:p>
        </p:txBody>
      </p:sp>
      <p:sp>
        <p:nvSpPr>
          <p:cNvPr id="8" name="TextBox 7">
            <a:extLst>
              <a:ext uri="{FF2B5EF4-FFF2-40B4-BE49-F238E27FC236}">
                <a16:creationId xmlns:a16="http://schemas.microsoft.com/office/drawing/2014/main" id="{2C4D3F9C-979E-18ED-67C9-9424C4CBFFFB}"/>
              </a:ext>
            </a:extLst>
          </p:cNvPr>
          <p:cNvSpPr txBox="1"/>
          <p:nvPr/>
        </p:nvSpPr>
        <p:spPr>
          <a:xfrm>
            <a:off x="373601" y="220208"/>
            <a:ext cx="6558572" cy="584775"/>
          </a:xfrm>
          <a:prstGeom prst="rect">
            <a:avLst/>
          </a:prstGeom>
          <a:noFill/>
        </p:spPr>
        <p:txBody>
          <a:bodyPr wrap="square">
            <a:spAutoFit/>
          </a:bodyPr>
          <a:lstStyle/>
          <a:p>
            <a:pPr algn="just"/>
            <a:r>
              <a:rPr lang="en-US" sz="3200" dirty="0">
                <a:solidFill>
                  <a:srgbClr val="0070C0"/>
                </a:solidFill>
                <a:latin typeface="Calibri" panose="020F0502020204030204" pitchFamily="34" charset="0"/>
                <a:cs typeface="Times New Roman" panose="02020603050405020304" pitchFamily="18" charset="0"/>
              </a:rPr>
              <a:t>PROBLEM STATEMENT</a:t>
            </a:r>
          </a:p>
        </p:txBody>
      </p:sp>
    </p:spTree>
    <p:extLst>
      <p:ext uri="{BB962C8B-B14F-4D97-AF65-F5344CB8AC3E}">
        <p14:creationId xmlns:p14="http://schemas.microsoft.com/office/powerpoint/2010/main" val="1426842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41C19C-969E-4FD5-9B23-850EBABF4E0C}"/>
              </a:ext>
            </a:extLst>
          </p:cNvPr>
          <p:cNvSpPr txBox="1"/>
          <p:nvPr/>
        </p:nvSpPr>
        <p:spPr>
          <a:xfrm>
            <a:off x="373601" y="1166842"/>
            <a:ext cx="7307359" cy="341632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374151"/>
                </a:solidFill>
                <a:effectLst/>
                <a:latin typeface="Söhne"/>
              </a:rPr>
              <a:t>Examine the correlation between air quality measurements and mobility patterns. </a:t>
            </a:r>
            <a:r>
              <a:rPr lang="en-US" dirty="0">
                <a:solidFill>
                  <a:srgbClr val="374151"/>
                </a:solidFill>
                <a:latin typeface="Söhne"/>
              </a:rPr>
              <a:t>C</a:t>
            </a:r>
            <a:r>
              <a:rPr lang="en-US" b="0" i="0" dirty="0">
                <a:solidFill>
                  <a:srgbClr val="374151"/>
                </a:solidFill>
                <a:effectLst/>
                <a:latin typeface="Söhne"/>
              </a:rPr>
              <a:t>onsider utilizing mobility data sources, such as Annual Average Daily Traffic data, public transportation records, etc.</a:t>
            </a:r>
          </a:p>
          <a:p>
            <a:pPr marL="285750" indent="-285750" algn="just">
              <a:buFont typeface="Wingdings" panose="05000000000000000000" pitchFamily="2" charset="2"/>
              <a:buChar char="§"/>
            </a:pPr>
            <a:endParaRPr lang="en-US" dirty="0">
              <a:solidFill>
                <a:srgbClr val="374151"/>
              </a:solidFill>
              <a:latin typeface="Söhne"/>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b="0" i="0" dirty="0">
                <a:solidFill>
                  <a:srgbClr val="374151"/>
                </a:solidFill>
                <a:effectLst/>
                <a:latin typeface="Söhne"/>
              </a:rPr>
              <a:t>For certain seasons or events (e.g., concert, festivals, sports events), study the impact of increased human mobility on local air quality.</a:t>
            </a:r>
          </a:p>
          <a:p>
            <a:pPr marL="285750" indent="-285750" algn="just">
              <a:buFont typeface="Wingdings" panose="05000000000000000000" pitchFamily="2" charset="2"/>
              <a:buChar char="§"/>
            </a:pPr>
            <a:endParaRPr lang="en-US" dirty="0">
              <a:solidFill>
                <a:srgbClr val="374151"/>
              </a:solidFill>
              <a:latin typeface="Söhne"/>
            </a:endParaRPr>
          </a:p>
          <a:p>
            <a:pPr marL="285750" indent="-285750" algn="just">
              <a:buFont typeface="Wingdings" panose="05000000000000000000" pitchFamily="2" charset="2"/>
              <a:buChar char="§"/>
            </a:pPr>
            <a:r>
              <a:rPr lang="en-US" b="0" i="0" dirty="0">
                <a:solidFill>
                  <a:srgbClr val="374151"/>
                </a:solidFill>
                <a:effectLst/>
                <a:latin typeface="Söhne"/>
              </a:rPr>
              <a:t>Use time-series analysis techniques to uncover trends, seasonality, and anomalies in air quality data. This can include methods like autoregressive integrated moving average (ARIMA) modeling, seasonal decomposition, and trend analysis.</a:t>
            </a:r>
          </a:p>
          <a:p>
            <a:pPr marL="285750" indent="-285750" algn="just">
              <a:buFont typeface="Wingdings" panose="05000000000000000000" pitchFamily="2" charset="2"/>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pPr/>
              <a:t>5</a:t>
            </a:fld>
            <a:endParaRPr lang="en-US" dirty="0"/>
          </a:p>
        </p:txBody>
      </p:sp>
      <p:sp>
        <p:nvSpPr>
          <p:cNvPr id="8" name="TextBox 7">
            <a:extLst>
              <a:ext uri="{FF2B5EF4-FFF2-40B4-BE49-F238E27FC236}">
                <a16:creationId xmlns:a16="http://schemas.microsoft.com/office/drawing/2014/main" id="{2C4D3F9C-979E-18ED-67C9-9424C4CBFFFB}"/>
              </a:ext>
            </a:extLst>
          </p:cNvPr>
          <p:cNvSpPr txBox="1"/>
          <p:nvPr/>
        </p:nvSpPr>
        <p:spPr>
          <a:xfrm>
            <a:off x="373601" y="135249"/>
            <a:ext cx="6558572" cy="754694"/>
          </a:xfrm>
          <a:prstGeom prst="rect">
            <a:avLst/>
          </a:prstGeom>
          <a:noFill/>
        </p:spPr>
        <p:txBody>
          <a:bodyPr wrap="square">
            <a:spAutoFit/>
          </a:bodyPr>
          <a:lstStyle/>
          <a:p>
            <a:pPr algn="just">
              <a:lnSpc>
                <a:spcPct val="150000"/>
              </a:lnSpc>
            </a:pPr>
            <a:r>
              <a:rPr lang="en-US" sz="3200" dirty="0">
                <a:solidFill>
                  <a:srgbClr val="0070C0"/>
                </a:solidFill>
                <a:latin typeface="Calibri" panose="020F0502020204030204" pitchFamily="34" charset="0"/>
                <a:cs typeface="Times New Roman" panose="02020603050405020304" pitchFamily="18" charset="0"/>
              </a:rPr>
              <a:t>Expected Routes</a:t>
            </a:r>
          </a:p>
        </p:txBody>
      </p:sp>
    </p:spTree>
    <p:extLst>
      <p:ext uri="{BB962C8B-B14F-4D97-AF65-F5344CB8AC3E}">
        <p14:creationId xmlns:p14="http://schemas.microsoft.com/office/powerpoint/2010/main" val="334744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6</a:t>
            </a:fld>
            <a:endParaRPr lang="en-US" dirty="0"/>
          </a:p>
        </p:txBody>
      </p:sp>
      <p:sp>
        <p:nvSpPr>
          <p:cNvPr id="8" name="TextBox 7">
            <a:extLst>
              <a:ext uri="{FF2B5EF4-FFF2-40B4-BE49-F238E27FC236}">
                <a16:creationId xmlns:a16="http://schemas.microsoft.com/office/drawing/2014/main" id="{2C4D3F9C-979E-18ED-67C9-9424C4CBFFFB}"/>
              </a:ext>
            </a:extLst>
          </p:cNvPr>
          <p:cNvSpPr txBox="1"/>
          <p:nvPr/>
        </p:nvSpPr>
        <p:spPr>
          <a:xfrm>
            <a:off x="373601" y="131626"/>
            <a:ext cx="6558572" cy="754694"/>
          </a:xfrm>
          <a:prstGeom prst="rect">
            <a:avLst/>
          </a:prstGeom>
          <a:noFill/>
        </p:spPr>
        <p:txBody>
          <a:bodyPr wrap="square">
            <a:spAutoFit/>
          </a:bodyPr>
          <a:lstStyle/>
          <a:p>
            <a:pPr algn="just">
              <a:lnSpc>
                <a:spcPct val="150000"/>
              </a:lnSpc>
            </a:pPr>
            <a:r>
              <a:rPr lang="en-US" sz="3200" dirty="0">
                <a:solidFill>
                  <a:srgbClr val="0070C0"/>
                </a:solidFill>
                <a:latin typeface="Calibri" panose="020F0502020204030204" pitchFamily="34" charset="0"/>
                <a:cs typeface="Times New Roman" panose="02020603050405020304" pitchFamily="18" charset="0"/>
              </a:rPr>
              <a:t>Purple Air Data issues:</a:t>
            </a:r>
            <a:endParaRPr lang="en-US" sz="2800" dirty="0">
              <a:solidFill>
                <a:srgbClr val="0070C0"/>
              </a:solidFill>
              <a:latin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1DB0E2B-3ACB-842A-1432-AA92E6E7C0AC}"/>
              </a:ext>
            </a:extLst>
          </p:cNvPr>
          <p:cNvPicPr>
            <a:picLocks noChangeAspect="1"/>
          </p:cNvPicPr>
          <p:nvPr/>
        </p:nvPicPr>
        <p:blipFill rotWithShape="1">
          <a:blip r:embed="rId3"/>
          <a:srcRect l="782" r="2421" b="10751"/>
          <a:stretch/>
        </p:blipFill>
        <p:spPr>
          <a:xfrm>
            <a:off x="983746" y="3867619"/>
            <a:ext cx="10224507" cy="2713612"/>
          </a:xfrm>
          <a:prstGeom prst="rect">
            <a:avLst/>
          </a:prstGeom>
        </p:spPr>
      </p:pic>
      <p:sp>
        <p:nvSpPr>
          <p:cNvPr id="3" name="TextBox 2">
            <a:extLst>
              <a:ext uri="{FF2B5EF4-FFF2-40B4-BE49-F238E27FC236}">
                <a16:creationId xmlns:a16="http://schemas.microsoft.com/office/drawing/2014/main" id="{18E60292-6056-4D0A-E01B-4971D5EB97C9}"/>
              </a:ext>
            </a:extLst>
          </p:cNvPr>
          <p:cNvSpPr txBox="1"/>
          <p:nvPr/>
        </p:nvSpPr>
        <p:spPr>
          <a:xfrm>
            <a:off x="494292" y="2663246"/>
            <a:ext cx="11040484" cy="1077218"/>
          </a:xfrm>
          <a:prstGeom prst="rect">
            <a:avLst/>
          </a:prstGeom>
          <a:noFill/>
        </p:spPr>
        <p:txBody>
          <a:bodyPr wrap="square">
            <a:spAutoFit/>
          </a:bodyPr>
          <a:lstStyle/>
          <a:p>
            <a:pPr algn="just"/>
            <a:r>
              <a:rPr lang="en-PK" sz="1600" b="1" dirty="0">
                <a:solidFill>
                  <a:srgbClr val="FF0000"/>
                </a:solidFill>
                <a:latin typeface="Calibri (Body)"/>
              </a:rPr>
              <a:t>43305, 11134, 157935, 142774, 145250, 143246, 157837, 142852, 145616, 142730, 142718, 142744, 142752, 143636, 145610, 142726, 143648, 157787, 143238, 143222, 145242, 142756, 54907, 143666, 143224, 157747, 145202, 145204, 143242, 157877, 143214, 145470, 46215, 143226, 142732, 145234, 157845, 157871, 157861, 113486, 3088, 145454, 156605, 174451, 157757, 142728, 142720, 143916, 116413, 142748, 21179, 142736, 143216, 17189</a:t>
            </a:r>
          </a:p>
        </p:txBody>
      </p:sp>
      <p:sp>
        <p:nvSpPr>
          <p:cNvPr id="5" name="TextBox 4">
            <a:extLst>
              <a:ext uri="{FF2B5EF4-FFF2-40B4-BE49-F238E27FC236}">
                <a16:creationId xmlns:a16="http://schemas.microsoft.com/office/drawing/2014/main" id="{9B03AF9F-3925-ACA4-4410-01B18948256E}"/>
              </a:ext>
            </a:extLst>
          </p:cNvPr>
          <p:cNvSpPr txBox="1"/>
          <p:nvPr/>
        </p:nvSpPr>
        <p:spPr>
          <a:xfrm>
            <a:off x="494292" y="852377"/>
            <a:ext cx="10915388" cy="1877437"/>
          </a:xfrm>
          <a:prstGeom prst="rect">
            <a:avLst/>
          </a:prstGeom>
          <a:noFill/>
        </p:spPr>
        <p:txBody>
          <a:bodyPr wrap="square">
            <a:spAutoFit/>
          </a:bodyPr>
          <a:lstStyle/>
          <a:p>
            <a:pPr algn="just"/>
            <a:r>
              <a:rPr lang="en-US" b="1" dirty="0">
                <a:solidFill>
                  <a:srgbClr val="FF0000"/>
                </a:solidFill>
                <a:latin typeface="Calibri (Body)"/>
              </a:rPr>
              <a:t>Through ETL:</a:t>
            </a:r>
          </a:p>
          <a:p>
            <a:pPr algn="just"/>
            <a:r>
              <a:rPr lang="en-PK" sz="1600" b="1" dirty="0">
                <a:solidFill>
                  <a:srgbClr val="FF0000"/>
                </a:solidFill>
                <a:latin typeface="Calibri (Body)"/>
              </a:rPr>
              <a:t>3088, 5582, 11134, 21179, 43305, 54907, 61239, 77405, 85113, 99807, 101525, 108364, 110979, 113486, 128195, 142718, 142720, 142726, 142724, 142734, 142732, 142736, 142742, 142744, 142750, 142748, 142774, 142928, 142932, 143214, 143216, 143226, 143224, 143242, 143240, 143246, 143248, 143284, 143634, 143636, 143648, 143656, 143660, 143666, 143668, 143916, 143942, 145202, 145204, 145242, 145250, 145262, 145454, 145470, 145498, 145506, 145604, 157845, 157861, 157871, 157877, 157935, 161401, 166459, 168327, 174451, 174855, 176569, 182801, 183325, 186901, 188539, 193171, 193207, 194635, 196233, 198941</a:t>
            </a:r>
          </a:p>
        </p:txBody>
      </p:sp>
    </p:spTree>
    <p:extLst>
      <p:ext uri="{BB962C8B-B14F-4D97-AF65-F5344CB8AC3E}">
        <p14:creationId xmlns:p14="http://schemas.microsoft.com/office/powerpoint/2010/main" val="414314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7897" y="0"/>
            <a:ext cx="670069" cy="499533"/>
          </a:xfrm>
        </p:spPr>
        <p:txBody>
          <a:bodyPr/>
          <a:lstStyle/>
          <a:p>
            <a:fld id="{6D22F896-40B5-4ADD-8801-0D06FADFA095}" type="slidenum">
              <a:rPr lang="en-US" sz="2400" smtClean="0"/>
              <a:pPr/>
              <a:t>7</a:t>
            </a:fld>
            <a:endParaRPr lang="en-US" dirty="0"/>
          </a:p>
        </p:txBody>
      </p:sp>
      <p:sp>
        <p:nvSpPr>
          <p:cNvPr id="6" name="Title 1">
            <a:extLst>
              <a:ext uri="{FF2B5EF4-FFF2-40B4-BE49-F238E27FC236}">
                <a16:creationId xmlns:a16="http://schemas.microsoft.com/office/drawing/2014/main" id="{9881F052-23B7-4000-A272-DB7668BE54A2}"/>
              </a:ext>
            </a:extLst>
          </p:cNvPr>
          <p:cNvSpPr>
            <a:spLocks noGrp="1"/>
          </p:cNvSpPr>
          <p:nvPr>
            <p:ph type="title"/>
          </p:nvPr>
        </p:nvSpPr>
        <p:spPr>
          <a:xfrm>
            <a:off x="355600" y="280193"/>
            <a:ext cx="4810289" cy="639763"/>
          </a:xfrm>
        </p:spPr>
        <p:txBody>
          <a:bodyPr>
            <a:normAutofit/>
          </a:bodyPr>
          <a:lstStyle/>
          <a:p>
            <a:pPr algn="just">
              <a:spcBef>
                <a:spcPts val="1800"/>
              </a:spcBef>
            </a:pPr>
            <a:r>
              <a:rPr lang="en-US" sz="32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METHODOLOGY</a:t>
            </a:r>
            <a:endParaRPr lang="en-US" sz="3200" dirty="0">
              <a:solidFill>
                <a:srgbClr val="0070C0"/>
              </a:solidFill>
              <a:latin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DBF986A-3173-4BBA-9024-8790641E749A}"/>
              </a:ext>
            </a:extLst>
          </p:cNvPr>
          <p:cNvPicPr>
            <a:picLocks noChangeAspect="1"/>
          </p:cNvPicPr>
          <p:nvPr/>
        </p:nvPicPr>
        <p:blipFill>
          <a:blip r:embed="rId3"/>
          <a:stretch>
            <a:fillRect/>
          </a:stretch>
        </p:blipFill>
        <p:spPr>
          <a:xfrm>
            <a:off x="10090766" y="481253"/>
            <a:ext cx="923925" cy="523875"/>
          </a:xfrm>
          <a:prstGeom prst="rect">
            <a:avLst/>
          </a:prstGeom>
        </p:spPr>
      </p:pic>
      <p:pic>
        <p:nvPicPr>
          <p:cNvPr id="11" name="Picture 10">
            <a:extLst>
              <a:ext uri="{FF2B5EF4-FFF2-40B4-BE49-F238E27FC236}">
                <a16:creationId xmlns:a16="http://schemas.microsoft.com/office/drawing/2014/main" id="{10A7B861-7C06-40D4-BE25-AEE271309215}"/>
              </a:ext>
            </a:extLst>
          </p:cNvPr>
          <p:cNvPicPr>
            <a:picLocks noChangeAspect="1"/>
          </p:cNvPicPr>
          <p:nvPr/>
        </p:nvPicPr>
        <p:blipFill>
          <a:blip r:embed="rId3"/>
          <a:stretch>
            <a:fillRect/>
          </a:stretch>
        </p:blipFill>
        <p:spPr>
          <a:xfrm>
            <a:off x="10783709" y="338137"/>
            <a:ext cx="461963" cy="261938"/>
          </a:xfrm>
          <a:prstGeom prst="rect">
            <a:avLst/>
          </a:prstGeom>
        </p:spPr>
      </p:pic>
      <p:sp>
        <p:nvSpPr>
          <p:cNvPr id="10" name="TextBox 9">
            <a:extLst>
              <a:ext uri="{FF2B5EF4-FFF2-40B4-BE49-F238E27FC236}">
                <a16:creationId xmlns:a16="http://schemas.microsoft.com/office/drawing/2014/main" id="{18BA6009-F35E-42C7-678B-A51907783B2F}"/>
              </a:ext>
            </a:extLst>
          </p:cNvPr>
          <p:cNvSpPr txBox="1"/>
          <p:nvPr/>
        </p:nvSpPr>
        <p:spPr>
          <a:xfrm>
            <a:off x="355600" y="949639"/>
            <a:ext cx="5391187" cy="400110"/>
          </a:xfrm>
          <a:prstGeom prst="rect">
            <a:avLst/>
          </a:prstGeom>
          <a:noFill/>
        </p:spPr>
        <p:txBody>
          <a:bodyPr wrap="square" rtlCol="0">
            <a:spAutoFit/>
          </a:bodyPr>
          <a:lstStyle/>
          <a:p>
            <a:pPr algn="just"/>
            <a:r>
              <a:rPr lang="en-US" sz="2000" b="1" dirty="0">
                <a:latin typeface="Calibri" panose="020F0502020204030204" pitchFamily="34" charset="0"/>
                <a:cs typeface="Calibri" panose="020F0502020204030204" pitchFamily="34" charset="0"/>
              </a:rPr>
              <a:t>Study Workflow Summary:</a:t>
            </a:r>
          </a:p>
        </p:txBody>
      </p:sp>
      <p:pic>
        <p:nvPicPr>
          <p:cNvPr id="7" name="Picture 6" descr="A diagram of a weather forecast&#10;&#10;Description automatically generated">
            <a:extLst>
              <a:ext uri="{FF2B5EF4-FFF2-40B4-BE49-F238E27FC236}">
                <a16:creationId xmlns:a16="http://schemas.microsoft.com/office/drawing/2014/main" id="{94A92409-20CE-CC46-33A7-2A26F51458A4}"/>
              </a:ext>
            </a:extLst>
          </p:cNvPr>
          <p:cNvPicPr>
            <a:picLocks noChangeAspect="1"/>
          </p:cNvPicPr>
          <p:nvPr/>
        </p:nvPicPr>
        <p:blipFill rotWithShape="1">
          <a:blip r:embed="rId4"/>
          <a:srcRect l="3025" t="5643" r="3310" b="4873"/>
          <a:stretch/>
        </p:blipFill>
        <p:spPr>
          <a:xfrm>
            <a:off x="355600" y="1681528"/>
            <a:ext cx="5517805" cy="3494943"/>
          </a:xfrm>
          <a:prstGeom prst="rect">
            <a:avLst/>
          </a:prstGeom>
        </p:spPr>
      </p:pic>
    </p:spTree>
    <p:extLst>
      <p:ext uri="{BB962C8B-B14F-4D97-AF65-F5344CB8AC3E}">
        <p14:creationId xmlns:p14="http://schemas.microsoft.com/office/powerpoint/2010/main" val="113451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8</a:t>
            </a:fld>
            <a:endParaRPr lang="en-US" dirty="0"/>
          </a:p>
        </p:txBody>
      </p:sp>
      <p:sp>
        <p:nvSpPr>
          <p:cNvPr id="8" name="TextBox 7">
            <a:extLst>
              <a:ext uri="{FF2B5EF4-FFF2-40B4-BE49-F238E27FC236}">
                <a16:creationId xmlns:a16="http://schemas.microsoft.com/office/drawing/2014/main" id="{2C4D3F9C-979E-18ED-67C9-9424C4CBFFFB}"/>
              </a:ext>
            </a:extLst>
          </p:cNvPr>
          <p:cNvSpPr txBox="1"/>
          <p:nvPr/>
        </p:nvSpPr>
        <p:spPr>
          <a:xfrm>
            <a:off x="373601" y="131626"/>
            <a:ext cx="1912399" cy="584775"/>
          </a:xfrm>
          <a:prstGeom prst="rect">
            <a:avLst/>
          </a:prstGeom>
          <a:noFill/>
        </p:spPr>
        <p:txBody>
          <a:bodyPr wrap="square">
            <a:spAutoFit/>
          </a:bodyPr>
          <a:lstStyle/>
          <a:p>
            <a:pPr algn="just"/>
            <a:r>
              <a:rPr lang="en-US" sz="3200" dirty="0">
                <a:solidFill>
                  <a:srgbClr val="0070C0"/>
                </a:solidFill>
                <a:latin typeface="Calibri" panose="020F0502020204030204" pitchFamily="34" charset="0"/>
                <a:cs typeface="Times New Roman" panose="02020603050405020304" pitchFamily="18" charset="0"/>
              </a:rPr>
              <a:t>OCT 2023 </a:t>
            </a:r>
            <a:endParaRPr lang="en-PK" sz="3200" dirty="0">
              <a:solidFill>
                <a:srgbClr val="0070C0"/>
              </a:solidFill>
              <a:latin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2DE86891-0BD1-1A01-5669-E2592C998A00}"/>
              </a:ext>
            </a:extLst>
          </p:cNvPr>
          <p:cNvPicPr>
            <a:picLocks noChangeAspect="1"/>
          </p:cNvPicPr>
          <p:nvPr/>
        </p:nvPicPr>
        <p:blipFill>
          <a:blip r:embed="rId3"/>
          <a:srcRect/>
          <a:stretch/>
        </p:blipFill>
        <p:spPr>
          <a:xfrm>
            <a:off x="6465029" y="365997"/>
            <a:ext cx="4033404" cy="2913534"/>
          </a:xfrm>
          <a:prstGeom prst="rect">
            <a:avLst/>
          </a:prstGeom>
        </p:spPr>
      </p:pic>
      <p:pic>
        <p:nvPicPr>
          <p:cNvPr id="17" name="Picture 16">
            <a:extLst>
              <a:ext uri="{FF2B5EF4-FFF2-40B4-BE49-F238E27FC236}">
                <a16:creationId xmlns:a16="http://schemas.microsoft.com/office/drawing/2014/main" id="{4E66DA2A-4A47-4AF0-AB93-7A07D8D40360}"/>
              </a:ext>
            </a:extLst>
          </p:cNvPr>
          <p:cNvPicPr>
            <a:picLocks noChangeAspect="1"/>
          </p:cNvPicPr>
          <p:nvPr/>
        </p:nvPicPr>
        <p:blipFill>
          <a:blip r:embed="rId4"/>
          <a:srcRect/>
          <a:stretch/>
        </p:blipFill>
        <p:spPr>
          <a:xfrm>
            <a:off x="6381114" y="3429426"/>
            <a:ext cx="5535044" cy="2998389"/>
          </a:xfrm>
          <a:prstGeom prst="rect">
            <a:avLst/>
          </a:prstGeom>
        </p:spPr>
      </p:pic>
      <p:pic>
        <p:nvPicPr>
          <p:cNvPr id="19" name="Picture 18">
            <a:extLst>
              <a:ext uri="{FF2B5EF4-FFF2-40B4-BE49-F238E27FC236}">
                <a16:creationId xmlns:a16="http://schemas.microsoft.com/office/drawing/2014/main" id="{0F2923F5-8C14-BBD5-B848-40492B7CCA69}"/>
              </a:ext>
            </a:extLst>
          </p:cNvPr>
          <p:cNvPicPr>
            <a:picLocks noChangeAspect="1"/>
          </p:cNvPicPr>
          <p:nvPr/>
        </p:nvPicPr>
        <p:blipFill>
          <a:blip r:embed="rId5"/>
          <a:stretch>
            <a:fillRect/>
          </a:stretch>
        </p:blipFill>
        <p:spPr>
          <a:xfrm>
            <a:off x="382009" y="707609"/>
            <a:ext cx="3486637" cy="3172268"/>
          </a:xfrm>
          <a:prstGeom prst="rect">
            <a:avLst/>
          </a:prstGeom>
        </p:spPr>
      </p:pic>
      <p:pic>
        <p:nvPicPr>
          <p:cNvPr id="20" name="Picture 19">
            <a:extLst>
              <a:ext uri="{FF2B5EF4-FFF2-40B4-BE49-F238E27FC236}">
                <a16:creationId xmlns:a16="http://schemas.microsoft.com/office/drawing/2014/main" id="{C598599B-F7DB-D4DB-1C64-585FBDF37BF4}"/>
              </a:ext>
            </a:extLst>
          </p:cNvPr>
          <p:cNvPicPr>
            <a:picLocks noChangeAspect="1"/>
          </p:cNvPicPr>
          <p:nvPr/>
        </p:nvPicPr>
        <p:blipFill>
          <a:blip r:embed="rId6"/>
          <a:srcRect/>
          <a:stretch/>
        </p:blipFill>
        <p:spPr>
          <a:xfrm>
            <a:off x="1424354" y="3665327"/>
            <a:ext cx="4510070" cy="2947235"/>
          </a:xfrm>
          <a:prstGeom prst="rect">
            <a:avLst/>
          </a:prstGeom>
        </p:spPr>
      </p:pic>
    </p:spTree>
    <p:extLst>
      <p:ext uri="{BB962C8B-B14F-4D97-AF65-F5344CB8AC3E}">
        <p14:creationId xmlns:p14="http://schemas.microsoft.com/office/powerpoint/2010/main" val="243549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pPr/>
              <a:t>9</a:t>
            </a:fld>
            <a:endParaRPr lang="en-US" dirty="0"/>
          </a:p>
        </p:txBody>
      </p:sp>
      <p:sp>
        <p:nvSpPr>
          <p:cNvPr id="8" name="TextBox 7">
            <a:extLst>
              <a:ext uri="{FF2B5EF4-FFF2-40B4-BE49-F238E27FC236}">
                <a16:creationId xmlns:a16="http://schemas.microsoft.com/office/drawing/2014/main" id="{2C4D3F9C-979E-18ED-67C9-9424C4CBFFFB}"/>
              </a:ext>
            </a:extLst>
          </p:cNvPr>
          <p:cNvSpPr txBox="1"/>
          <p:nvPr/>
        </p:nvSpPr>
        <p:spPr>
          <a:xfrm>
            <a:off x="373601" y="131626"/>
            <a:ext cx="1912399" cy="584775"/>
          </a:xfrm>
          <a:prstGeom prst="rect">
            <a:avLst/>
          </a:prstGeom>
          <a:noFill/>
        </p:spPr>
        <p:txBody>
          <a:bodyPr wrap="square">
            <a:spAutoFit/>
          </a:bodyPr>
          <a:lstStyle/>
          <a:p>
            <a:pPr algn="just"/>
            <a:r>
              <a:rPr lang="en-US" sz="3200" dirty="0">
                <a:solidFill>
                  <a:srgbClr val="0070C0"/>
                </a:solidFill>
                <a:latin typeface="Calibri" panose="020F0502020204030204" pitchFamily="34" charset="0"/>
                <a:cs typeface="Times New Roman" panose="02020603050405020304" pitchFamily="18" charset="0"/>
              </a:rPr>
              <a:t>77405</a:t>
            </a:r>
          </a:p>
        </p:txBody>
      </p:sp>
      <p:pic>
        <p:nvPicPr>
          <p:cNvPr id="3" name="Picture 2">
            <a:extLst>
              <a:ext uri="{FF2B5EF4-FFF2-40B4-BE49-F238E27FC236}">
                <a16:creationId xmlns:a16="http://schemas.microsoft.com/office/drawing/2014/main" id="{CA013EE9-B73F-6F32-1DFD-644C02946541}"/>
              </a:ext>
            </a:extLst>
          </p:cNvPr>
          <p:cNvPicPr>
            <a:picLocks noChangeAspect="1"/>
          </p:cNvPicPr>
          <p:nvPr/>
        </p:nvPicPr>
        <p:blipFill rotWithShape="1">
          <a:blip r:embed="rId3"/>
          <a:srcRect l="4286" r="4286"/>
          <a:stretch/>
        </p:blipFill>
        <p:spPr>
          <a:xfrm>
            <a:off x="694592" y="716401"/>
            <a:ext cx="3314700" cy="3378120"/>
          </a:xfrm>
          <a:prstGeom prst="rect">
            <a:avLst/>
          </a:prstGeom>
        </p:spPr>
      </p:pic>
      <p:pic>
        <p:nvPicPr>
          <p:cNvPr id="13" name="Picture 12">
            <a:extLst>
              <a:ext uri="{FF2B5EF4-FFF2-40B4-BE49-F238E27FC236}">
                <a16:creationId xmlns:a16="http://schemas.microsoft.com/office/drawing/2014/main" id="{A9ADDE3A-C720-A0F0-1A0B-AEF2B97ED575}"/>
              </a:ext>
            </a:extLst>
          </p:cNvPr>
          <p:cNvPicPr>
            <a:picLocks noChangeAspect="1"/>
          </p:cNvPicPr>
          <p:nvPr/>
        </p:nvPicPr>
        <p:blipFill>
          <a:blip r:embed="rId4"/>
          <a:stretch>
            <a:fillRect/>
          </a:stretch>
        </p:blipFill>
        <p:spPr>
          <a:xfrm>
            <a:off x="1148843" y="3077835"/>
            <a:ext cx="4778020" cy="3202921"/>
          </a:xfrm>
          <a:prstGeom prst="rect">
            <a:avLst/>
          </a:prstGeom>
        </p:spPr>
      </p:pic>
      <p:pic>
        <p:nvPicPr>
          <p:cNvPr id="2" name="Picture 1">
            <a:extLst>
              <a:ext uri="{FF2B5EF4-FFF2-40B4-BE49-F238E27FC236}">
                <a16:creationId xmlns:a16="http://schemas.microsoft.com/office/drawing/2014/main" id="{64C39DE7-D924-17FE-CB30-678330C385C3}"/>
              </a:ext>
            </a:extLst>
          </p:cNvPr>
          <p:cNvPicPr>
            <a:picLocks noChangeAspect="1"/>
          </p:cNvPicPr>
          <p:nvPr/>
        </p:nvPicPr>
        <p:blipFill>
          <a:blip r:embed="rId5"/>
          <a:srcRect/>
          <a:stretch/>
        </p:blipFill>
        <p:spPr>
          <a:xfrm>
            <a:off x="6381114" y="3429426"/>
            <a:ext cx="5535044" cy="2998389"/>
          </a:xfrm>
          <a:prstGeom prst="rect">
            <a:avLst/>
          </a:prstGeom>
        </p:spPr>
      </p:pic>
      <p:pic>
        <p:nvPicPr>
          <p:cNvPr id="6" name="Picture 5">
            <a:extLst>
              <a:ext uri="{FF2B5EF4-FFF2-40B4-BE49-F238E27FC236}">
                <a16:creationId xmlns:a16="http://schemas.microsoft.com/office/drawing/2014/main" id="{26B0C976-53CA-4B7C-EB2C-642FCE6FD797}"/>
              </a:ext>
            </a:extLst>
          </p:cNvPr>
          <p:cNvPicPr>
            <a:picLocks noChangeAspect="1"/>
          </p:cNvPicPr>
          <p:nvPr/>
        </p:nvPicPr>
        <p:blipFill>
          <a:blip r:embed="rId6"/>
          <a:srcRect/>
          <a:stretch/>
        </p:blipFill>
        <p:spPr>
          <a:xfrm>
            <a:off x="6465029" y="365997"/>
            <a:ext cx="4033404" cy="2913534"/>
          </a:xfrm>
          <a:prstGeom prst="rect">
            <a:avLst/>
          </a:prstGeom>
        </p:spPr>
      </p:pic>
    </p:spTree>
    <p:extLst>
      <p:ext uri="{BB962C8B-B14F-4D97-AF65-F5344CB8AC3E}">
        <p14:creationId xmlns:p14="http://schemas.microsoft.com/office/powerpoint/2010/main" val="3327509247"/>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21750</TotalTime>
  <Words>2190</Words>
  <Application>Microsoft Office PowerPoint</Application>
  <PresentationFormat>Widescreen</PresentationFormat>
  <Paragraphs>213</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Avenir Next LT Pro Demi</vt:lpstr>
      <vt:lpstr>Calibri</vt:lpstr>
      <vt:lpstr>Calibri (Body)</vt:lpstr>
      <vt:lpstr>Calibri Light</vt:lpstr>
      <vt:lpstr>Helvetica Neue</vt:lpstr>
      <vt:lpstr>Söhne</vt:lpstr>
      <vt:lpstr>TrebuchetMS-Bold</vt:lpstr>
      <vt:lpstr>Wingdings</vt:lpstr>
      <vt:lpstr>Metropolitan</vt:lpstr>
      <vt:lpstr>PowerPoint Presentation</vt:lpstr>
      <vt:lpstr>DATASET Links</vt:lpstr>
      <vt:lpstr>DATASET Links</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Useful Resources</vt:lpstr>
      <vt:lpstr>PowerPoint Presentation</vt:lpstr>
      <vt:lpstr>PowerPoint Presentation</vt:lpstr>
      <vt:lpstr>PowerPoint Presentation</vt:lpstr>
      <vt:lpstr>PowerPoint Presentation</vt:lpstr>
      <vt:lpstr>PowerPoint Presentation</vt:lpstr>
      <vt:lpstr>PowerPoint Presentation</vt:lpstr>
      <vt:lpstr>Notebook Structure</vt:lpstr>
      <vt:lpstr>Useful Resources</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RADIUS GAGE</dc:title>
  <dc:creator>DELL</dc:creator>
  <cp:lastModifiedBy>Altaf Ali Siyal</cp:lastModifiedBy>
  <cp:revision>1368</cp:revision>
  <dcterms:created xsi:type="dcterms:W3CDTF">2017-07-25T17:04:02Z</dcterms:created>
  <dcterms:modified xsi:type="dcterms:W3CDTF">2023-12-23T23:28:30Z</dcterms:modified>
</cp:coreProperties>
</file>